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IBM Plex Sans"/>
      <p:regular r:id="rId21"/>
    </p:embeddedFont>
    <p:embeddedFont>
      <p:font typeface="IBM Plex Sans"/>
      <p:regular r:id="rId22"/>
    </p:embeddedFont>
    <p:embeddedFont>
      <p:font typeface="IBM Plex Sans"/>
      <p:regular r:id="rId23"/>
    </p:embeddedFont>
    <p:embeddedFont>
      <p:font typeface="IBM Plex Sans"/>
      <p:regular r:id="rId24"/>
    </p:embeddedFont>
    <p:embeddedFont>
      <p:font typeface="IBM Plex Sans"/>
      <p:regular r:id="rId25"/>
    </p:embeddedFont>
    <p:embeddedFont>
      <p:font typeface="IBM Plex Sans"/>
      <p:regular r:id="rId26"/>
    </p:embeddedFont>
    <p:embeddedFont>
      <p:font typeface="IBM Plex Sans"/>
      <p:regular r:id="rId27"/>
    </p:embeddedFont>
    <p:embeddedFont>
      <p:font typeface="IBM Plex Sans"/>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B62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image" Target="../media/image-11-8.png"/><Relationship Id="rId9" Type="http://schemas.openxmlformats.org/officeDocument/2006/relationships/image" Target="../media/image-11-9.svg"/><Relationship Id="rId10" Type="http://schemas.openxmlformats.org/officeDocument/2006/relationships/slideLayout" Target="../slideLayouts/slideLayout12.xml"/><Relationship Id="rId11"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609975"/>
            <a:ext cx="6625947" cy="620078"/>
          </a:xfrm>
          <a:prstGeom prst="rect">
            <a:avLst/>
          </a:prstGeom>
          <a:noFill/>
          <a:ln/>
        </p:spPr>
        <p:txBody>
          <a:bodyPr wrap="none" lIns="0" tIns="0" rIns="0" bIns="0" rtlCol="0" anchor="t"/>
          <a:lstStyle/>
          <a:p>
            <a:pPr algn="l" indent="0" marL="0">
              <a:lnSpc>
                <a:spcPts val="4850"/>
              </a:lnSpc>
              <a:buNone/>
            </a:pPr>
            <a:r>
              <a:rPr lang="en-US" sz="3900" b="1" dirty="0">
                <a:solidFill>
                  <a:srgbClr val="00991F"/>
                </a:solidFill>
                <a:latin typeface="IBM Plex Sans Bold" pitchFamily="34" charset="0"/>
                <a:ea typeface="IBM Plex Sans Bold" pitchFamily="34" charset="-122"/>
                <a:cs typeface="IBM Plex Sans Bold" pitchFamily="34" charset="-120"/>
              </a:rPr>
              <a:t>PIMP Architecture Overview</a:t>
            </a:r>
            <a:endParaRPr lang="en-US" sz="3900" dirty="0"/>
          </a:p>
        </p:txBody>
      </p:sp>
      <p:sp>
        <p:nvSpPr>
          <p:cNvPr id="4" name="Text 1"/>
          <p:cNvSpPr/>
          <p:nvPr/>
        </p:nvSpPr>
        <p:spPr>
          <a:xfrm>
            <a:off x="793790" y="4309348"/>
            <a:ext cx="5501640" cy="310158"/>
          </a:xfrm>
          <a:prstGeom prst="rect">
            <a:avLst/>
          </a:prstGeom>
          <a:noFill/>
          <a:ln/>
        </p:spPr>
        <p:txBody>
          <a:bodyPr wrap="none" lIns="0" tIns="0" rIns="0" bIns="0" rtlCol="0" anchor="t"/>
          <a:lstStyle/>
          <a:p>
            <a:pPr algn="l" indent="0" marL="0">
              <a:lnSpc>
                <a:spcPts val="2400"/>
              </a:lnSpc>
              <a:buNone/>
            </a:pPr>
            <a:r>
              <a:rPr lang="en-US" sz="1950" b="1" dirty="0">
                <a:solidFill>
                  <a:srgbClr val="00991F"/>
                </a:solidFill>
                <a:latin typeface="IBM Plex Sans Bold" pitchFamily="34" charset="0"/>
                <a:ea typeface="IBM Plex Sans Bold" pitchFamily="34" charset="-122"/>
                <a:cs typeface="IBM Plex Sans Bold" pitchFamily="34" charset="-120"/>
              </a:rPr>
              <a:t>Platform Intelligence &amp; Modernization Program</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85104"/>
            <a:ext cx="4035504"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End-to-End Workflow</a:t>
            </a:r>
            <a:endParaRPr lang="en-US" sz="3100" dirty="0"/>
          </a:p>
        </p:txBody>
      </p:sp>
      <p:sp>
        <p:nvSpPr>
          <p:cNvPr id="3" name="Text 1"/>
          <p:cNvSpPr/>
          <p:nvPr/>
        </p:nvSpPr>
        <p:spPr>
          <a:xfrm>
            <a:off x="793790" y="2678073"/>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IBM Plex Sans" pitchFamily="34" charset="0"/>
                <a:ea typeface="IBM Plex Sans" pitchFamily="34" charset="-122"/>
                <a:cs typeface="IBM Plex Sans" pitchFamily="34" charset="-120"/>
              </a:rPr>
              <a:t>Outcome:</a:t>
            </a:r>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 onboarding shifts from manual interpretation to automated correctness.</a:t>
            </a:r>
            <a:endParaRPr lang="en-US" sz="1550" dirty="0"/>
          </a:p>
        </p:txBody>
      </p:sp>
      <p:sp>
        <p:nvSpPr>
          <p:cNvPr id="4" name="Text 2"/>
          <p:cNvSpPr/>
          <p:nvPr/>
        </p:nvSpPr>
        <p:spPr>
          <a:xfrm>
            <a:off x="793790" y="321885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Light" pitchFamily="34" charset="0"/>
                <a:ea typeface="IBM Plex Sans Light" pitchFamily="34" charset="-122"/>
                <a:cs typeface="IBM Plex Sans Light" pitchFamily="34" charset="-120"/>
              </a:rPr>
              <a:t>01</a:t>
            </a:r>
            <a:endParaRPr lang="en-US" sz="1550" dirty="0"/>
          </a:p>
        </p:txBody>
      </p:sp>
      <p:sp>
        <p:nvSpPr>
          <p:cNvPr id="5" name="Shape 3"/>
          <p:cNvSpPr/>
          <p:nvPr/>
        </p:nvSpPr>
        <p:spPr>
          <a:xfrm>
            <a:off x="793790" y="3533180"/>
            <a:ext cx="4215289" cy="22860"/>
          </a:xfrm>
          <a:prstGeom prst="rect">
            <a:avLst/>
          </a:prstGeom>
          <a:solidFill>
            <a:srgbClr val="42B029"/>
          </a:solidFill>
          <a:ln/>
        </p:spPr>
      </p:sp>
      <p:sp>
        <p:nvSpPr>
          <p:cNvPr id="6" name="Text 4"/>
          <p:cNvSpPr/>
          <p:nvPr/>
        </p:nvSpPr>
        <p:spPr>
          <a:xfrm>
            <a:off x="793790" y="3678079"/>
            <a:ext cx="35046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App Team -&gt; Generative Layer</a:t>
            </a:r>
            <a:endParaRPr lang="en-US" sz="1950" dirty="0"/>
          </a:p>
        </p:txBody>
      </p:sp>
      <p:sp>
        <p:nvSpPr>
          <p:cNvPr id="7" name="Text 5"/>
          <p:cNvSpPr/>
          <p:nvPr/>
        </p:nvSpPr>
        <p:spPr>
          <a:xfrm>
            <a:off x="793790" y="4107299"/>
            <a:ext cx="4215289"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Submit design / inputs</a:t>
            </a:r>
            <a:endParaRPr lang="en-US" sz="1550" dirty="0"/>
          </a:p>
        </p:txBody>
      </p:sp>
      <p:sp>
        <p:nvSpPr>
          <p:cNvPr id="8" name="Text 6"/>
          <p:cNvSpPr/>
          <p:nvPr/>
        </p:nvSpPr>
        <p:spPr>
          <a:xfrm>
            <a:off x="5207437" y="321885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Light" pitchFamily="34" charset="0"/>
                <a:ea typeface="IBM Plex Sans Light" pitchFamily="34" charset="-122"/>
                <a:cs typeface="IBM Plex Sans Light" pitchFamily="34" charset="-120"/>
              </a:rPr>
              <a:t>02</a:t>
            </a:r>
            <a:endParaRPr lang="en-US" sz="1550" dirty="0"/>
          </a:p>
        </p:txBody>
      </p:sp>
      <p:sp>
        <p:nvSpPr>
          <p:cNvPr id="9" name="Shape 7"/>
          <p:cNvSpPr/>
          <p:nvPr/>
        </p:nvSpPr>
        <p:spPr>
          <a:xfrm>
            <a:off x="5207437" y="3533180"/>
            <a:ext cx="4215408" cy="22860"/>
          </a:xfrm>
          <a:prstGeom prst="rect">
            <a:avLst/>
          </a:prstGeom>
          <a:solidFill>
            <a:srgbClr val="42B029"/>
          </a:solidFill>
          <a:ln/>
        </p:spPr>
      </p:sp>
      <p:sp>
        <p:nvSpPr>
          <p:cNvPr id="10" name="Text 8"/>
          <p:cNvSpPr/>
          <p:nvPr/>
        </p:nvSpPr>
        <p:spPr>
          <a:xfrm>
            <a:off x="5207437" y="3678079"/>
            <a:ext cx="4215408" cy="620316"/>
          </a:xfrm>
          <a:prstGeom prst="rect">
            <a:avLst/>
          </a:prstGeom>
          <a:noFill/>
          <a:ln/>
        </p:spPr>
        <p:txBody>
          <a:bodyPr wrap="squar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Generative Layer -&gt; Intelligence Layer</a:t>
            </a:r>
            <a:endParaRPr lang="en-US" sz="1950" dirty="0"/>
          </a:p>
        </p:txBody>
      </p:sp>
      <p:sp>
        <p:nvSpPr>
          <p:cNvPr id="11" name="Text 9"/>
          <p:cNvSpPr/>
          <p:nvPr/>
        </p:nvSpPr>
        <p:spPr>
          <a:xfrm>
            <a:off x="5207437" y="4417457"/>
            <a:ext cx="4215408"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Generated artifacts (TF, docs, tests)</a:t>
            </a:r>
            <a:endParaRPr lang="en-US" sz="1550" dirty="0"/>
          </a:p>
        </p:txBody>
      </p:sp>
      <p:sp>
        <p:nvSpPr>
          <p:cNvPr id="12" name="Text 10"/>
          <p:cNvSpPr/>
          <p:nvPr/>
        </p:nvSpPr>
        <p:spPr>
          <a:xfrm>
            <a:off x="9621203" y="321885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Light" pitchFamily="34" charset="0"/>
                <a:ea typeface="IBM Plex Sans Light" pitchFamily="34" charset="-122"/>
                <a:cs typeface="IBM Plex Sans Light" pitchFamily="34" charset="-120"/>
              </a:rPr>
              <a:t>03</a:t>
            </a:r>
            <a:endParaRPr lang="en-US" sz="1550" dirty="0"/>
          </a:p>
        </p:txBody>
      </p:sp>
      <p:sp>
        <p:nvSpPr>
          <p:cNvPr id="13" name="Shape 11"/>
          <p:cNvSpPr/>
          <p:nvPr/>
        </p:nvSpPr>
        <p:spPr>
          <a:xfrm>
            <a:off x="9621203" y="3533180"/>
            <a:ext cx="4215289" cy="22860"/>
          </a:xfrm>
          <a:prstGeom prst="rect">
            <a:avLst/>
          </a:prstGeom>
          <a:solidFill>
            <a:srgbClr val="42B029"/>
          </a:solidFill>
          <a:ln/>
        </p:spPr>
      </p:sp>
      <p:sp>
        <p:nvSpPr>
          <p:cNvPr id="14" name="Text 12"/>
          <p:cNvSpPr/>
          <p:nvPr/>
        </p:nvSpPr>
        <p:spPr>
          <a:xfrm>
            <a:off x="9621203" y="3678079"/>
            <a:ext cx="327469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Intelligence Layer -&gt; Agents</a:t>
            </a:r>
            <a:endParaRPr lang="en-US" sz="1950" dirty="0"/>
          </a:p>
        </p:txBody>
      </p:sp>
      <p:sp>
        <p:nvSpPr>
          <p:cNvPr id="15" name="Text 13"/>
          <p:cNvSpPr/>
          <p:nvPr/>
        </p:nvSpPr>
        <p:spPr>
          <a:xfrm>
            <a:off x="9621203" y="4107299"/>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Contextual reasoning (constraints, STIGs, coverage)</a:t>
            </a:r>
            <a:endParaRPr lang="en-US" sz="1550" dirty="0"/>
          </a:p>
        </p:txBody>
      </p:sp>
      <p:sp>
        <p:nvSpPr>
          <p:cNvPr id="16" name="Text 14"/>
          <p:cNvSpPr/>
          <p:nvPr/>
        </p:nvSpPr>
        <p:spPr>
          <a:xfrm>
            <a:off x="793790" y="508956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Light" pitchFamily="34" charset="0"/>
                <a:ea typeface="IBM Plex Sans Light" pitchFamily="34" charset="-122"/>
                <a:cs typeface="IBM Plex Sans Light" pitchFamily="34" charset="-120"/>
              </a:rPr>
              <a:t>04</a:t>
            </a:r>
            <a:endParaRPr lang="en-US" sz="1550" dirty="0"/>
          </a:p>
        </p:txBody>
      </p:sp>
      <p:sp>
        <p:nvSpPr>
          <p:cNvPr id="17" name="Shape 15"/>
          <p:cNvSpPr/>
          <p:nvPr/>
        </p:nvSpPr>
        <p:spPr>
          <a:xfrm>
            <a:off x="793790" y="5403890"/>
            <a:ext cx="6422112" cy="22860"/>
          </a:xfrm>
          <a:prstGeom prst="rect">
            <a:avLst/>
          </a:prstGeom>
          <a:solidFill>
            <a:srgbClr val="42B029"/>
          </a:solidFill>
          <a:ln/>
        </p:spPr>
      </p:sp>
      <p:sp>
        <p:nvSpPr>
          <p:cNvPr id="18" name="Text 16"/>
          <p:cNvSpPr/>
          <p:nvPr/>
        </p:nvSpPr>
        <p:spPr>
          <a:xfrm>
            <a:off x="793790" y="554878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Agents -&gt; App Team</a:t>
            </a:r>
            <a:endParaRPr lang="en-US" sz="1950" dirty="0"/>
          </a:p>
        </p:txBody>
      </p:sp>
      <p:sp>
        <p:nvSpPr>
          <p:cNvPr id="19" name="Text 17"/>
          <p:cNvSpPr/>
          <p:nvPr/>
        </p:nvSpPr>
        <p:spPr>
          <a:xfrm>
            <a:off x="793790" y="5978009"/>
            <a:ext cx="6422112"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Validation results: risks, corrections, missing automation</a:t>
            </a:r>
            <a:endParaRPr lang="en-US" sz="1550" dirty="0"/>
          </a:p>
        </p:txBody>
      </p:sp>
      <p:sp>
        <p:nvSpPr>
          <p:cNvPr id="20" name="Text 18"/>
          <p:cNvSpPr/>
          <p:nvPr/>
        </p:nvSpPr>
        <p:spPr>
          <a:xfrm>
            <a:off x="7414260" y="508956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Light" pitchFamily="34" charset="0"/>
                <a:ea typeface="IBM Plex Sans Light" pitchFamily="34" charset="-122"/>
                <a:cs typeface="IBM Plex Sans Light" pitchFamily="34" charset="-120"/>
              </a:rPr>
              <a:t>05</a:t>
            </a:r>
            <a:endParaRPr lang="en-US" sz="1550" dirty="0"/>
          </a:p>
        </p:txBody>
      </p:sp>
      <p:sp>
        <p:nvSpPr>
          <p:cNvPr id="21" name="Shape 19"/>
          <p:cNvSpPr/>
          <p:nvPr/>
        </p:nvSpPr>
        <p:spPr>
          <a:xfrm>
            <a:off x="7414260" y="5403890"/>
            <a:ext cx="6422231" cy="22860"/>
          </a:xfrm>
          <a:prstGeom prst="rect">
            <a:avLst/>
          </a:prstGeom>
          <a:solidFill>
            <a:srgbClr val="42B029"/>
          </a:solidFill>
          <a:ln/>
        </p:spPr>
      </p:sp>
      <p:sp>
        <p:nvSpPr>
          <p:cNvPr id="22" name="Text 20"/>
          <p:cNvSpPr/>
          <p:nvPr/>
        </p:nvSpPr>
        <p:spPr>
          <a:xfrm>
            <a:off x="7414260" y="5548789"/>
            <a:ext cx="3648194"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Agents -&gt; Platform Engineering</a:t>
            </a:r>
            <a:endParaRPr lang="en-US" sz="1950" dirty="0"/>
          </a:p>
        </p:txBody>
      </p:sp>
      <p:sp>
        <p:nvSpPr>
          <p:cNvPr id="23" name="Text 21"/>
          <p:cNvSpPr/>
          <p:nvPr/>
        </p:nvSpPr>
        <p:spPr>
          <a:xfrm>
            <a:off x="7414260" y="5978009"/>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Platform insights: gaps, priorities, module enhancements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33663"/>
            <a:ext cx="7510105"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Technical Architecture View (High Level)</a:t>
            </a:r>
            <a:endParaRPr lang="en-US" sz="3100" dirty="0"/>
          </a:p>
        </p:txBody>
      </p:sp>
      <p:pic>
        <p:nvPicPr>
          <p:cNvPr id="3" name="Image 0" descr="preencoded.png">    </p:cNvPr>
          <p:cNvPicPr>
            <a:picLocks noChangeAspect="1"/>
          </p:cNvPicPr>
          <p:nvPr/>
        </p:nvPicPr>
        <p:blipFill>
          <a:blip r:embed="rId1"/>
          <a:stretch>
            <a:fillRect/>
          </a:stretch>
        </p:blipFill>
        <p:spPr>
          <a:xfrm>
            <a:off x="793790" y="1626632"/>
            <a:ext cx="13042821" cy="5869186"/>
          </a:xfrm>
          <a:prstGeom prst="rect">
            <a:avLst/>
          </a:prstGeom>
        </p:spPr>
      </p:pic>
      <p:sp>
        <p:nvSpPr>
          <p:cNvPr id="4" name="Text 1"/>
          <p:cNvSpPr/>
          <p:nvPr/>
        </p:nvSpPr>
        <p:spPr>
          <a:xfrm>
            <a:off x="2758508" y="1870397"/>
            <a:ext cx="2282461" cy="352715"/>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Internal LLM</a:t>
            </a:r>
            <a:endParaRPr lang="en-US" sz="1350" dirty="0"/>
          </a:p>
        </p:txBody>
      </p:sp>
      <p:sp>
        <p:nvSpPr>
          <p:cNvPr id="5" name="Text 2"/>
          <p:cNvSpPr/>
          <p:nvPr/>
        </p:nvSpPr>
        <p:spPr>
          <a:xfrm>
            <a:off x="2758508" y="2323441"/>
            <a:ext cx="2282461" cy="5643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Core private model for reasoning</a:t>
            </a:r>
            <a:endParaRPr lang="en-US" sz="105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3229" y="3469374"/>
            <a:ext cx="505559" cy="505559"/>
          </a:xfrm>
          <a:prstGeom prst="rect">
            <a:avLst/>
          </a:prstGeom>
        </p:spPr>
      </p:pic>
      <p:sp>
        <p:nvSpPr>
          <p:cNvPr id="7" name="Text 3"/>
          <p:cNvSpPr/>
          <p:nvPr/>
        </p:nvSpPr>
        <p:spPr>
          <a:xfrm>
            <a:off x="5015887" y="6095929"/>
            <a:ext cx="2295002" cy="705431"/>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Generative Processing</a:t>
            </a:r>
            <a:endParaRPr lang="en-US" sz="1350" dirty="0"/>
          </a:p>
        </p:txBody>
      </p:sp>
      <p:sp>
        <p:nvSpPr>
          <p:cNvPr id="8" name="Text 4"/>
          <p:cNvSpPr/>
          <p:nvPr/>
        </p:nvSpPr>
        <p:spPr>
          <a:xfrm>
            <a:off x="5015887" y="6901688"/>
            <a:ext cx="2295002" cy="5643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Transform prompts into actions</a:t>
            </a:r>
            <a:endParaRPr lang="en-US" sz="10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10609" y="5312901"/>
            <a:ext cx="505559" cy="505559"/>
          </a:xfrm>
          <a:prstGeom prst="rect">
            <a:avLst/>
          </a:prstGeom>
        </p:spPr>
      </p:pic>
      <p:sp>
        <p:nvSpPr>
          <p:cNvPr id="10" name="Text 5"/>
          <p:cNvSpPr/>
          <p:nvPr/>
        </p:nvSpPr>
        <p:spPr>
          <a:xfrm>
            <a:off x="7248184" y="1826504"/>
            <a:ext cx="2282461" cy="352716"/>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Vector DB / KG</a:t>
            </a:r>
            <a:endParaRPr lang="en-US" sz="1350" dirty="0"/>
          </a:p>
        </p:txBody>
      </p:sp>
      <p:sp>
        <p:nvSpPr>
          <p:cNvPr id="11" name="Text 6"/>
          <p:cNvSpPr/>
          <p:nvPr/>
        </p:nvSpPr>
        <p:spPr>
          <a:xfrm>
            <a:off x="7248184" y="2279547"/>
            <a:ext cx="2282461" cy="5643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Store embeddings and relationships</a:t>
            </a:r>
            <a:endParaRPr lang="en-US" sz="10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0529" y="3419210"/>
            <a:ext cx="505559" cy="505559"/>
          </a:xfrm>
          <a:prstGeom prst="rect">
            <a:avLst/>
          </a:prstGeom>
        </p:spPr>
      </p:pic>
      <p:sp>
        <p:nvSpPr>
          <p:cNvPr id="13" name="Text 7"/>
          <p:cNvSpPr/>
          <p:nvPr/>
        </p:nvSpPr>
        <p:spPr>
          <a:xfrm>
            <a:off x="9505563" y="6095929"/>
            <a:ext cx="2282462" cy="705431"/>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Agent Orchestrator</a:t>
            </a:r>
            <a:endParaRPr lang="en-US" sz="1350" dirty="0"/>
          </a:p>
        </p:txBody>
      </p:sp>
      <p:sp>
        <p:nvSpPr>
          <p:cNvPr id="14" name="Text 8"/>
          <p:cNvSpPr/>
          <p:nvPr/>
        </p:nvSpPr>
        <p:spPr>
          <a:xfrm>
            <a:off x="9505563" y="6901688"/>
            <a:ext cx="2282462" cy="5643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Coordinate agents and workflows</a:t>
            </a:r>
            <a:endParaRPr lang="en-US" sz="105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00285" y="5312901"/>
            <a:ext cx="505559" cy="5055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72954"/>
            <a:ext cx="4870252" cy="471249"/>
          </a:xfrm>
          <a:prstGeom prst="rect">
            <a:avLst/>
          </a:prstGeom>
          <a:noFill/>
          <a:ln/>
        </p:spPr>
        <p:txBody>
          <a:bodyPr wrap="none" lIns="0" tIns="0" rIns="0" bIns="0" rtlCol="0" anchor="t"/>
          <a:lstStyle/>
          <a:p>
            <a:pPr algn="l" indent="0" marL="0">
              <a:lnSpc>
                <a:spcPts val="3700"/>
              </a:lnSpc>
              <a:buNone/>
            </a:pPr>
            <a:r>
              <a:rPr lang="en-US" sz="2950" b="1" dirty="0">
                <a:solidFill>
                  <a:srgbClr val="00991F"/>
                </a:solidFill>
                <a:latin typeface="IBM Plex Sans Bold" pitchFamily="34" charset="0"/>
                <a:ea typeface="IBM Plex Sans Bold" pitchFamily="34" charset="-122"/>
                <a:cs typeface="IBM Plex Sans Bold" pitchFamily="34" charset="-120"/>
              </a:rPr>
              <a:t>Governance &amp; Safety Model</a:t>
            </a:r>
            <a:endParaRPr lang="en-US" sz="2950" dirty="0"/>
          </a:p>
        </p:txBody>
      </p:sp>
      <p:pic>
        <p:nvPicPr>
          <p:cNvPr id="3" name="Image 0" descr="preencoded.png">    </p:cNvPr>
          <p:cNvPicPr>
            <a:picLocks noChangeAspect="1"/>
          </p:cNvPicPr>
          <p:nvPr/>
        </p:nvPicPr>
        <p:blipFill>
          <a:blip r:embed="rId1"/>
          <a:stretch>
            <a:fillRect/>
          </a:stretch>
        </p:blipFill>
        <p:spPr>
          <a:xfrm>
            <a:off x="793790" y="1456253"/>
            <a:ext cx="5976699" cy="5976699"/>
          </a:xfrm>
          <a:prstGeom prst="rect">
            <a:avLst/>
          </a:prstGeom>
        </p:spPr>
      </p:pic>
      <p:sp>
        <p:nvSpPr>
          <p:cNvPr id="4" name="Shape 1"/>
          <p:cNvSpPr/>
          <p:nvPr/>
        </p:nvSpPr>
        <p:spPr>
          <a:xfrm>
            <a:off x="7552849" y="1926788"/>
            <a:ext cx="6291382" cy="724376"/>
          </a:xfrm>
          <a:prstGeom prst="roundRect">
            <a:avLst>
              <a:gd name="adj" fmla="val 10932"/>
            </a:avLst>
          </a:prstGeom>
          <a:solidFill>
            <a:srgbClr val="FFFFFF"/>
          </a:solidFill>
          <a:ln w="22860">
            <a:solidFill>
              <a:srgbClr val="008A00"/>
            </a:solidFill>
            <a:prstDash val="solid"/>
          </a:ln>
        </p:spPr>
      </p:sp>
      <p:sp>
        <p:nvSpPr>
          <p:cNvPr id="5" name="Text 2"/>
          <p:cNvSpPr/>
          <p:nvPr/>
        </p:nvSpPr>
        <p:spPr>
          <a:xfrm>
            <a:off x="7764185" y="2138124"/>
            <a:ext cx="586871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IBM Plex Sans" pitchFamily="34" charset="0"/>
                <a:ea typeface="IBM Plex Sans" pitchFamily="34" charset="-122"/>
                <a:cs typeface="IBM Plex Sans" pitchFamily="34" charset="-120"/>
              </a:rPr>
              <a:t>Agents run in controlled, isolated environments</a:t>
            </a:r>
            <a:endParaRPr lang="en-US" sz="1450" dirty="0"/>
          </a:p>
        </p:txBody>
      </p:sp>
      <p:sp>
        <p:nvSpPr>
          <p:cNvPr id="6" name="Shape 3"/>
          <p:cNvSpPr/>
          <p:nvPr/>
        </p:nvSpPr>
        <p:spPr>
          <a:xfrm>
            <a:off x="7552849" y="2839641"/>
            <a:ext cx="6291382" cy="724376"/>
          </a:xfrm>
          <a:prstGeom prst="roundRect">
            <a:avLst>
              <a:gd name="adj" fmla="val 10932"/>
            </a:avLst>
          </a:prstGeom>
          <a:solidFill>
            <a:srgbClr val="FFFFFF"/>
          </a:solidFill>
          <a:ln w="22860">
            <a:solidFill>
              <a:srgbClr val="008A00"/>
            </a:solidFill>
            <a:prstDash val="solid"/>
          </a:ln>
        </p:spPr>
      </p:sp>
      <p:sp>
        <p:nvSpPr>
          <p:cNvPr id="7" name="Text 4"/>
          <p:cNvSpPr/>
          <p:nvPr/>
        </p:nvSpPr>
        <p:spPr>
          <a:xfrm>
            <a:off x="7764185" y="3050977"/>
            <a:ext cx="586871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IBM Plex Sans" pitchFamily="34" charset="0"/>
                <a:ea typeface="IBM Plex Sans" pitchFamily="34" charset="-122"/>
                <a:cs typeface="IBM Plex Sans" pitchFamily="34" charset="-120"/>
              </a:rPr>
              <a:t>No autonomous actions against production</a:t>
            </a:r>
            <a:endParaRPr lang="en-US" sz="1450" dirty="0"/>
          </a:p>
        </p:txBody>
      </p:sp>
      <p:sp>
        <p:nvSpPr>
          <p:cNvPr id="8" name="Shape 5"/>
          <p:cNvSpPr/>
          <p:nvPr/>
        </p:nvSpPr>
        <p:spPr>
          <a:xfrm>
            <a:off x="7552849" y="3752493"/>
            <a:ext cx="6291382" cy="724376"/>
          </a:xfrm>
          <a:prstGeom prst="roundRect">
            <a:avLst>
              <a:gd name="adj" fmla="val 10932"/>
            </a:avLst>
          </a:prstGeom>
          <a:solidFill>
            <a:srgbClr val="FFFFFF"/>
          </a:solidFill>
          <a:ln w="22860">
            <a:solidFill>
              <a:srgbClr val="008A00"/>
            </a:solidFill>
            <a:prstDash val="solid"/>
          </a:ln>
        </p:spPr>
      </p:sp>
      <p:sp>
        <p:nvSpPr>
          <p:cNvPr id="9" name="Text 6"/>
          <p:cNvSpPr/>
          <p:nvPr/>
        </p:nvSpPr>
        <p:spPr>
          <a:xfrm>
            <a:off x="7764185" y="3963829"/>
            <a:ext cx="586871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IBM Plex Sans" pitchFamily="34" charset="0"/>
                <a:ea typeface="IBM Plex Sans" pitchFamily="34" charset="-122"/>
                <a:cs typeface="IBM Plex Sans" pitchFamily="34" charset="-120"/>
              </a:rPr>
              <a:t>All outputs auditable and traceable</a:t>
            </a:r>
            <a:endParaRPr lang="en-US" sz="1450" dirty="0"/>
          </a:p>
        </p:txBody>
      </p:sp>
      <p:sp>
        <p:nvSpPr>
          <p:cNvPr id="10" name="Shape 7"/>
          <p:cNvSpPr/>
          <p:nvPr/>
        </p:nvSpPr>
        <p:spPr>
          <a:xfrm>
            <a:off x="7552849" y="4665345"/>
            <a:ext cx="6291382" cy="724376"/>
          </a:xfrm>
          <a:prstGeom prst="roundRect">
            <a:avLst>
              <a:gd name="adj" fmla="val 10932"/>
            </a:avLst>
          </a:prstGeom>
          <a:solidFill>
            <a:srgbClr val="FFFFFF"/>
          </a:solidFill>
          <a:ln w="22860">
            <a:solidFill>
              <a:srgbClr val="008A00"/>
            </a:solidFill>
            <a:prstDash val="solid"/>
          </a:ln>
        </p:spPr>
      </p:sp>
      <p:sp>
        <p:nvSpPr>
          <p:cNvPr id="11" name="Text 8"/>
          <p:cNvSpPr/>
          <p:nvPr/>
        </p:nvSpPr>
        <p:spPr>
          <a:xfrm>
            <a:off x="7764185" y="4876681"/>
            <a:ext cx="586871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IBM Plex Sans" pitchFamily="34" charset="0"/>
                <a:ea typeface="IBM Plex Sans" pitchFamily="34" charset="-122"/>
                <a:cs typeface="IBM Plex Sans" pitchFamily="34" charset="-120"/>
              </a:rPr>
              <a:t>STIG and compliance validation built-in</a:t>
            </a:r>
            <a:endParaRPr lang="en-US" sz="1450" dirty="0"/>
          </a:p>
        </p:txBody>
      </p:sp>
      <p:sp>
        <p:nvSpPr>
          <p:cNvPr id="12" name="Shape 9"/>
          <p:cNvSpPr/>
          <p:nvPr/>
        </p:nvSpPr>
        <p:spPr>
          <a:xfrm>
            <a:off x="7552849" y="5578197"/>
            <a:ext cx="6291382" cy="724376"/>
          </a:xfrm>
          <a:prstGeom prst="roundRect">
            <a:avLst>
              <a:gd name="adj" fmla="val 10932"/>
            </a:avLst>
          </a:prstGeom>
          <a:solidFill>
            <a:srgbClr val="FFFFFF"/>
          </a:solidFill>
          <a:ln w="22860">
            <a:solidFill>
              <a:srgbClr val="008A00"/>
            </a:solidFill>
            <a:prstDash val="solid"/>
          </a:ln>
        </p:spPr>
      </p:sp>
      <p:sp>
        <p:nvSpPr>
          <p:cNvPr id="13" name="Text 10"/>
          <p:cNvSpPr/>
          <p:nvPr/>
        </p:nvSpPr>
        <p:spPr>
          <a:xfrm>
            <a:off x="7764185" y="5789533"/>
            <a:ext cx="5868710"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IBM Plex Sans" pitchFamily="34" charset="0"/>
                <a:ea typeface="IBM Plex Sans" pitchFamily="34" charset="-122"/>
                <a:cs typeface="IBM Plex Sans" pitchFamily="34" charset="-120"/>
              </a:rPr>
              <a:t>Aligns with TD security engineering standards</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18605"/>
            <a:ext cx="5158502"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Roadmap (Phased Delivery)</a:t>
            </a:r>
            <a:endParaRPr lang="en-US" sz="3100" dirty="0"/>
          </a:p>
        </p:txBody>
      </p:sp>
      <p:sp>
        <p:nvSpPr>
          <p:cNvPr id="3" name="Shape 1"/>
          <p:cNvSpPr/>
          <p:nvPr/>
        </p:nvSpPr>
        <p:spPr>
          <a:xfrm>
            <a:off x="7303770" y="2111573"/>
            <a:ext cx="22860" cy="4899422"/>
          </a:xfrm>
          <a:prstGeom prst="roundRect">
            <a:avLst>
              <a:gd name="adj" fmla="val 364651"/>
            </a:avLst>
          </a:prstGeom>
          <a:solidFill>
            <a:srgbClr val="53A253"/>
          </a:solidFill>
          <a:ln/>
        </p:spPr>
      </p:sp>
      <p:sp>
        <p:nvSpPr>
          <p:cNvPr id="4" name="Shape 2"/>
          <p:cNvSpPr/>
          <p:nvPr/>
        </p:nvSpPr>
        <p:spPr>
          <a:xfrm>
            <a:off x="6519505" y="2323386"/>
            <a:ext cx="595313" cy="22860"/>
          </a:xfrm>
          <a:prstGeom prst="roundRect">
            <a:avLst>
              <a:gd name="adj" fmla="val 364651"/>
            </a:avLst>
          </a:prstGeom>
          <a:solidFill>
            <a:srgbClr val="53A253"/>
          </a:solidFill>
          <a:ln/>
        </p:spPr>
      </p:sp>
      <p:sp>
        <p:nvSpPr>
          <p:cNvPr id="5" name="Shape 3"/>
          <p:cNvSpPr/>
          <p:nvPr/>
        </p:nvSpPr>
        <p:spPr>
          <a:xfrm>
            <a:off x="7091958" y="2111573"/>
            <a:ext cx="446484" cy="446484"/>
          </a:xfrm>
          <a:prstGeom prst="roundRect">
            <a:avLst>
              <a:gd name="adj" fmla="val 18670"/>
            </a:avLst>
          </a:prstGeom>
          <a:solidFill>
            <a:srgbClr val="6DBC6D"/>
          </a:solidFill>
          <a:ln w="7620">
            <a:solidFill>
              <a:srgbClr val="53A253"/>
            </a:solidFill>
            <a:prstDash val="solid"/>
          </a:ln>
        </p:spPr>
      </p:sp>
      <p:sp>
        <p:nvSpPr>
          <p:cNvPr id="6" name="Text 4"/>
          <p:cNvSpPr/>
          <p:nvPr/>
        </p:nvSpPr>
        <p:spPr>
          <a:xfrm>
            <a:off x="7166372" y="214878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BM Plex Sans Bold" pitchFamily="34" charset="0"/>
                <a:ea typeface="IBM Plex Sans Bold" pitchFamily="34" charset="-122"/>
                <a:cs typeface="IBM Plex Sans Bold" pitchFamily="34" charset="-120"/>
              </a:rPr>
              <a:t>1</a:t>
            </a:r>
            <a:endParaRPr lang="en-US" sz="2300" dirty="0"/>
          </a:p>
        </p:txBody>
      </p:sp>
      <p:sp>
        <p:nvSpPr>
          <p:cNvPr id="7" name="Text 5"/>
          <p:cNvSpPr/>
          <p:nvPr/>
        </p:nvSpPr>
        <p:spPr>
          <a:xfrm>
            <a:off x="3842028" y="2179796"/>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Phase 1 — Generate</a:t>
            </a:r>
            <a:endParaRPr lang="en-US" sz="1950" dirty="0"/>
          </a:p>
        </p:txBody>
      </p:sp>
      <p:sp>
        <p:nvSpPr>
          <p:cNvPr id="8" name="Text 6"/>
          <p:cNvSpPr/>
          <p:nvPr/>
        </p:nvSpPr>
        <p:spPr>
          <a:xfrm>
            <a:off x="793790" y="2609017"/>
            <a:ext cx="5529143" cy="317540"/>
          </a:xfrm>
          <a:prstGeom prst="rect">
            <a:avLst/>
          </a:prstGeom>
          <a:noFill/>
          <a:ln/>
        </p:spPr>
        <p:txBody>
          <a:bodyPr wrap="none" lIns="0" tIns="0" rIns="0" bIns="0" rtlCol="0" anchor="t"/>
          <a:lstStyle/>
          <a:p>
            <a:pPr algn="r"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Standardize Terraform, documentation, test plans, blueprints.</a:t>
            </a:r>
            <a:endParaRPr lang="en-US" sz="1550" dirty="0"/>
          </a:p>
        </p:txBody>
      </p:sp>
      <p:sp>
        <p:nvSpPr>
          <p:cNvPr id="9" name="Shape 7"/>
          <p:cNvSpPr/>
          <p:nvPr/>
        </p:nvSpPr>
        <p:spPr>
          <a:xfrm>
            <a:off x="7515582" y="3514011"/>
            <a:ext cx="595313" cy="22860"/>
          </a:xfrm>
          <a:prstGeom prst="roundRect">
            <a:avLst>
              <a:gd name="adj" fmla="val 364651"/>
            </a:avLst>
          </a:prstGeom>
          <a:solidFill>
            <a:srgbClr val="53A253"/>
          </a:solidFill>
          <a:ln/>
        </p:spPr>
      </p:sp>
      <p:sp>
        <p:nvSpPr>
          <p:cNvPr id="10" name="Shape 8"/>
          <p:cNvSpPr/>
          <p:nvPr/>
        </p:nvSpPr>
        <p:spPr>
          <a:xfrm>
            <a:off x="7091958" y="3302198"/>
            <a:ext cx="446484" cy="446484"/>
          </a:xfrm>
          <a:prstGeom prst="roundRect">
            <a:avLst>
              <a:gd name="adj" fmla="val 18670"/>
            </a:avLst>
          </a:prstGeom>
          <a:solidFill>
            <a:srgbClr val="6DBC6D"/>
          </a:solidFill>
          <a:ln w="7620">
            <a:solidFill>
              <a:srgbClr val="53A253"/>
            </a:solidFill>
            <a:prstDash val="solid"/>
          </a:ln>
        </p:spPr>
      </p:sp>
      <p:sp>
        <p:nvSpPr>
          <p:cNvPr id="11" name="Text 9"/>
          <p:cNvSpPr/>
          <p:nvPr/>
        </p:nvSpPr>
        <p:spPr>
          <a:xfrm>
            <a:off x="7166372" y="3339405"/>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BM Plex Sans Bold" pitchFamily="34" charset="0"/>
                <a:ea typeface="IBM Plex Sans Bold" pitchFamily="34" charset="-122"/>
                <a:cs typeface="IBM Plex Sans Bold" pitchFamily="34" charset="-120"/>
              </a:rPr>
              <a:t>2</a:t>
            </a:r>
            <a:endParaRPr lang="en-US" sz="2300" dirty="0"/>
          </a:p>
        </p:txBody>
      </p:sp>
      <p:sp>
        <p:nvSpPr>
          <p:cNvPr id="12" name="Text 10"/>
          <p:cNvSpPr/>
          <p:nvPr/>
        </p:nvSpPr>
        <p:spPr>
          <a:xfrm>
            <a:off x="8307467" y="3370421"/>
            <a:ext cx="2601873"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Phase 2 — Understand</a:t>
            </a:r>
            <a:endParaRPr lang="en-US" sz="1950" dirty="0"/>
          </a:p>
        </p:txBody>
      </p:sp>
      <p:sp>
        <p:nvSpPr>
          <p:cNvPr id="13" name="Text 11"/>
          <p:cNvSpPr/>
          <p:nvPr/>
        </p:nvSpPr>
        <p:spPr>
          <a:xfrm>
            <a:off x="8307467" y="3799642"/>
            <a:ext cx="55291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Build the Knowledge Graph / RAG and platform intelligence.</a:t>
            </a:r>
            <a:endParaRPr lang="en-US" sz="1550" dirty="0"/>
          </a:p>
        </p:txBody>
      </p:sp>
      <p:sp>
        <p:nvSpPr>
          <p:cNvPr id="14" name="Shape 12"/>
          <p:cNvSpPr/>
          <p:nvPr/>
        </p:nvSpPr>
        <p:spPr>
          <a:xfrm>
            <a:off x="6519505" y="4540329"/>
            <a:ext cx="595313" cy="22860"/>
          </a:xfrm>
          <a:prstGeom prst="roundRect">
            <a:avLst>
              <a:gd name="adj" fmla="val 364651"/>
            </a:avLst>
          </a:prstGeom>
          <a:solidFill>
            <a:srgbClr val="53A253"/>
          </a:solidFill>
          <a:ln/>
        </p:spPr>
      </p:sp>
      <p:sp>
        <p:nvSpPr>
          <p:cNvPr id="15" name="Shape 13"/>
          <p:cNvSpPr/>
          <p:nvPr/>
        </p:nvSpPr>
        <p:spPr>
          <a:xfrm>
            <a:off x="7091958" y="4328517"/>
            <a:ext cx="446484" cy="446484"/>
          </a:xfrm>
          <a:prstGeom prst="roundRect">
            <a:avLst>
              <a:gd name="adj" fmla="val 18670"/>
            </a:avLst>
          </a:prstGeom>
          <a:solidFill>
            <a:srgbClr val="6DBC6D"/>
          </a:solidFill>
          <a:ln w="7620">
            <a:solidFill>
              <a:srgbClr val="53A253"/>
            </a:solidFill>
            <a:prstDash val="solid"/>
          </a:ln>
        </p:spPr>
      </p:sp>
      <p:sp>
        <p:nvSpPr>
          <p:cNvPr id="16" name="Text 14"/>
          <p:cNvSpPr/>
          <p:nvPr/>
        </p:nvSpPr>
        <p:spPr>
          <a:xfrm>
            <a:off x="7166372" y="436572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BM Plex Sans Bold" pitchFamily="34" charset="0"/>
                <a:ea typeface="IBM Plex Sans Bold" pitchFamily="34" charset="-122"/>
                <a:cs typeface="IBM Plex Sans Bold" pitchFamily="34" charset="-120"/>
              </a:rPr>
              <a:t>3</a:t>
            </a:r>
            <a:endParaRPr lang="en-US" sz="2300" dirty="0"/>
          </a:p>
        </p:txBody>
      </p:sp>
      <p:sp>
        <p:nvSpPr>
          <p:cNvPr id="17" name="Text 15"/>
          <p:cNvSpPr/>
          <p:nvPr/>
        </p:nvSpPr>
        <p:spPr>
          <a:xfrm>
            <a:off x="3842028" y="4396740"/>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Phase 3 — Act</a:t>
            </a:r>
            <a:endParaRPr lang="en-US" sz="1950" dirty="0"/>
          </a:p>
        </p:txBody>
      </p:sp>
      <p:sp>
        <p:nvSpPr>
          <p:cNvPr id="18" name="Text 16"/>
          <p:cNvSpPr/>
          <p:nvPr/>
        </p:nvSpPr>
        <p:spPr>
          <a:xfrm>
            <a:off x="793790" y="4825960"/>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Introduce autonomous agents for QA, validation, and advisories.</a:t>
            </a:r>
            <a:endParaRPr lang="en-US" sz="1550" dirty="0"/>
          </a:p>
        </p:txBody>
      </p:sp>
      <p:sp>
        <p:nvSpPr>
          <p:cNvPr id="19" name="Shape 17"/>
          <p:cNvSpPr/>
          <p:nvPr/>
        </p:nvSpPr>
        <p:spPr>
          <a:xfrm>
            <a:off x="7515582" y="5566767"/>
            <a:ext cx="595313" cy="22860"/>
          </a:xfrm>
          <a:prstGeom prst="roundRect">
            <a:avLst>
              <a:gd name="adj" fmla="val 364651"/>
            </a:avLst>
          </a:prstGeom>
          <a:solidFill>
            <a:srgbClr val="53A253"/>
          </a:solidFill>
          <a:ln/>
        </p:spPr>
      </p:sp>
      <p:sp>
        <p:nvSpPr>
          <p:cNvPr id="20" name="Shape 18"/>
          <p:cNvSpPr/>
          <p:nvPr/>
        </p:nvSpPr>
        <p:spPr>
          <a:xfrm>
            <a:off x="7091958" y="5354955"/>
            <a:ext cx="446484" cy="446484"/>
          </a:xfrm>
          <a:prstGeom prst="roundRect">
            <a:avLst>
              <a:gd name="adj" fmla="val 18670"/>
            </a:avLst>
          </a:prstGeom>
          <a:solidFill>
            <a:srgbClr val="6DBC6D"/>
          </a:solidFill>
          <a:ln w="7620">
            <a:solidFill>
              <a:srgbClr val="53A253"/>
            </a:solidFill>
            <a:prstDash val="solid"/>
          </a:ln>
        </p:spPr>
      </p:sp>
      <p:sp>
        <p:nvSpPr>
          <p:cNvPr id="21" name="Text 19"/>
          <p:cNvSpPr/>
          <p:nvPr/>
        </p:nvSpPr>
        <p:spPr>
          <a:xfrm>
            <a:off x="7166372" y="5392162"/>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BM Plex Sans Bold" pitchFamily="34" charset="0"/>
                <a:ea typeface="IBM Plex Sans Bold" pitchFamily="34" charset="-122"/>
                <a:cs typeface="IBM Plex Sans Bold" pitchFamily="34" charset="-120"/>
              </a:rPr>
              <a:t>4</a:t>
            </a:r>
            <a:endParaRPr lang="en-US" sz="2300" dirty="0"/>
          </a:p>
        </p:txBody>
      </p:sp>
      <p:sp>
        <p:nvSpPr>
          <p:cNvPr id="22" name="Text 20"/>
          <p:cNvSpPr/>
          <p:nvPr/>
        </p:nvSpPr>
        <p:spPr>
          <a:xfrm>
            <a:off x="8307467" y="542317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Phase 4 — Integrate</a:t>
            </a:r>
            <a:endParaRPr lang="en-US" sz="1950" dirty="0"/>
          </a:p>
        </p:txBody>
      </p:sp>
      <p:sp>
        <p:nvSpPr>
          <p:cNvPr id="23" name="Text 21"/>
          <p:cNvSpPr/>
          <p:nvPr/>
        </p:nvSpPr>
        <p:spPr>
          <a:xfrm>
            <a:off x="8307467" y="5852398"/>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Embed PIMP capabilities in platform workflows, pipelines, and onboarding.</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39835"/>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Summary</a:t>
            </a:r>
            <a:endParaRPr lang="en-US" sz="3100" dirty="0"/>
          </a:p>
        </p:txBody>
      </p:sp>
      <p:sp>
        <p:nvSpPr>
          <p:cNvPr id="4" name="Text 1"/>
          <p:cNvSpPr/>
          <p:nvPr/>
        </p:nvSpPr>
        <p:spPr>
          <a:xfrm>
            <a:off x="6280190" y="2333625"/>
            <a:ext cx="7556421" cy="3423285"/>
          </a:xfrm>
          <a:prstGeom prst="rect">
            <a:avLst/>
          </a:prstGeom>
          <a:noFill/>
          <a:ln/>
        </p:spPr>
        <p:txBody>
          <a:bodyPr wrap="square" lIns="0" tIns="0" rIns="0" bIns="0" rtlCol="0" anchor="t"/>
          <a:lstStyle/>
          <a:p>
            <a:pPr algn="l" indent="0" marL="0">
              <a:lnSpc>
                <a:spcPts val="6700"/>
              </a:lnSpc>
              <a:buNone/>
            </a:pPr>
            <a:r>
              <a:rPr lang="en-US" sz="5350" b="1" dirty="0">
                <a:solidFill>
                  <a:srgbClr val="6DBC6D"/>
                </a:solidFill>
                <a:latin typeface="IBM Plex Sans Bold" pitchFamily="34" charset="0"/>
                <a:ea typeface="IBM Plex Sans Bold" pitchFamily="34" charset="-122"/>
                <a:cs typeface="IBM Plex Sans Bold" pitchFamily="34" charset="-120"/>
              </a:rPr>
              <a:t>PIMP creates a predictable, intelligent, scalable cloud platform for TD</a:t>
            </a:r>
            <a:endParaRPr lang="en-US" sz="5350" dirty="0"/>
          </a:p>
        </p:txBody>
      </p:sp>
      <p:sp>
        <p:nvSpPr>
          <p:cNvPr id="5" name="Text 2"/>
          <p:cNvSpPr/>
          <p:nvPr/>
        </p:nvSpPr>
        <p:spPr>
          <a:xfrm>
            <a:off x="6280190" y="60545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 reducing onboarding timelines, eliminating rework, modernizing Terraform, and enabling data-driven decision-making across engineering.</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02863"/>
            <a:ext cx="5660112"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Why This Architecture Matters</a:t>
            </a:r>
            <a:endParaRPr lang="en-US" sz="3100" dirty="0"/>
          </a:p>
        </p:txBody>
      </p:sp>
      <p:sp>
        <p:nvSpPr>
          <p:cNvPr id="3" name="Shape 1"/>
          <p:cNvSpPr/>
          <p:nvPr/>
        </p:nvSpPr>
        <p:spPr>
          <a:xfrm>
            <a:off x="793790" y="1895832"/>
            <a:ext cx="4215289" cy="1364575"/>
          </a:xfrm>
          <a:prstGeom prst="roundRect">
            <a:avLst>
              <a:gd name="adj" fmla="val 6109"/>
            </a:avLst>
          </a:prstGeom>
          <a:solidFill>
            <a:srgbClr val="6DBC6D"/>
          </a:solidFill>
          <a:ln w="7620">
            <a:solidFill>
              <a:srgbClr val="53A253"/>
            </a:solidFill>
            <a:prstDash val="solid"/>
          </a:ln>
        </p:spPr>
      </p:sp>
      <p:sp>
        <p:nvSpPr>
          <p:cNvPr id="4" name="Text 2"/>
          <p:cNvSpPr/>
          <p:nvPr/>
        </p:nvSpPr>
        <p:spPr>
          <a:xfrm>
            <a:off x="999768" y="2101810"/>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Cloud onboarding takes 6–9 months due to manual processes, fragmented validation, and late-stage blockers.</a:t>
            </a:r>
            <a:endParaRPr lang="en-US" sz="1550" dirty="0"/>
          </a:p>
        </p:txBody>
      </p:sp>
      <p:sp>
        <p:nvSpPr>
          <p:cNvPr id="5" name="Shape 3"/>
          <p:cNvSpPr/>
          <p:nvPr/>
        </p:nvSpPr>
        <p:spPr>
          <a:xfrm>
            <a:off x="5207437" y="1895832"/>
            <a:ext cx="4215408" cy="1364575"/>
          </a:xfrm>
          <a:prstGeom prst="roundRect">
            <a:avLst>
              <a:gd name="adj" fmla="val 6109"/>
            </a:avLst>
          </a:prstGeom>
          <a:solidFill>
            <a:srgbClr val="6DBC6D"/>
          </a:solidFill>
          <a:ln w="7620">
            <a:solidFill>
              <a:srgbClr val="53A253"/>
            </a:solidFill>
            <a:prstDash val="solid"/>
          </a:ln>
        </p:spPr>
      </p:sp>
      <p:sp>
        <p:nvSpPr>
          <p:cNvPr id="6" name="Text 4"/>
          <p:cNvSpPr/>
          <p:nvPr/>
        </p:nvSpPr>
        <p:spPr>
          <a:xfrm>
            <a:off x="5413415" y="2101810"/>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PIMP introduces a structured, phased AI architecture to modernize IaC and deployment workflows.</a:t>
            </a:r>
            <a:endParaRPr lang="en-US" sz="1550" dirty="0"/>
          </a:p>
        </p:txBody>
      </p:sp>
      <p:sp>
        <p:nvSpPr>
          <p:cNvPr id="7" name="Shape 5"/>
          <p:cNvSpPr/>
          <p:nvPr/>
        </p:nvSpPr>
        <p:spPr>
          <a:xfrm>
            <a:off x="9621203" y="1895832"/>
            <a:ext cx="4215289" cy="1364575"/>
          </a:xfrm>
          <a:prstGeom prst="roundRect">
            <a:avLst>
              <a:gd name="adj" fmla="val 6109"/>
            </a:avLst>
          </a:prstGeom>
          <a:solidFill>
            <a:srgbClr val="6DBC6D"/>
          </a:solidFill>
          <a:ln w="7620">
            <a:solidFill>
              <a:srgbClr val="53A253"/>
            </a:solidFill>
            <a:prstDash val="solid"/>
          </a:ln>
        </p:spPr>
      </p:sp>
      <p:sp>
        <p:nvSpPr>
          <p:cNvPr id="8" name="Text 6"/>
          <p:cNvSpPr/>
          <p:nvPr/>
        </p:nvSpPr>
        <p:spPr>
          <a:xfrm>
            <a:off x="9827181" y="2101810"/>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Goal: predictable, scalable, intelligent onboarding—across cloud and on-prem.</a:t>
            </a:r>
            <a:endParaRPr lang="en-US" sz="1550" dirty="0"/>
          </a:p>
        </p:txBody>
      </p:sp>
      <p:sp>
        <p:nvSpPr>
          <p:cNvPr id="9" name="Text 7"/>
          <p:cNvSpPr/>
          <p:nvPr/>
        </p:nvSpPr>
        <p:spPr>
          <a:xfrm>
            <a:off x="793790" y="3558064"/>
            <a:ext cx="6545461"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Three-Layer Architecture Overview</a:t>
            </a:r>
            <a:endParaRPr lang="en-US" sz="3100" dirty="0"/>
          </a:p>
        </p:txBody>
      </p:sp>
      <p:sp>
        <p:nvSpPr>
          <p:cNvPr id="10" name="Text 8"/>
          <p:cNvSpPr/>
          <p:nvPr/>
        </p:nvSpPr>
        <p:spPr>
          <a:xfrm>
            <a:off x="793790" y="435185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Each PIMP capability is built on these three cooperating layers.</a:t>
            </a:r>
            <a:endParaRPr lang="en-US" sz="1550" dirty="0"/>
          </a:p>
        </p:txBody>
      </p:sp>
      <p:pic>
        <p:nvPicPr>
          <p:cNvPr id="11" name="Image 0" descr="preencoded.png">    </p:cNvPr>
          <p:cNvPicPr>
            <a:picLocks noChangeAspect="1"/>
          </p:cNvPicPr>
          <p:nvPr/>
        </p:nvPicPr>
        <p:blipFill>
          <a:blip r:embed="rId1"/>
          <a:stretch>
            <a:fillRect/>
          </a:stretch>
        </p:blipFill>
        <p:spPr>
          <a:xfrm>
            <a:off x="793790" y="5487948"/>
            <a:ext cx="4215289" cy="1143000"/>
          </a:xfrm>
          <a:prstGeom prst="rect">
            <a:avLst/>
          </a:prstGeom>
        </p:spPr>
      </p:pic>
      <p:sp>
        <p:nvSpPr>
          <p:cNvPr id="12" name="Text 9"/>
          <p:cNvSpPr/>
          <p:nvPr/>
        </p:nvSpPr>
        <p:spPr>
          <a:xfrm>
            <a:off x="992148" y="6281618"/>
            <a:ext cx="2653189"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Generative Foundation</a:t>
            </a:r>
            <a:endParaRPr lang="en-US" sz="1950" dirty="0"/>
          </a:p>
        </p:txBody>
      </p:sp>
      <p:sp>
        <p:nvSpPr>
          <p:cNvPr id="13" name="Text 10"/>
          <p:cNvSpPr/>
          <p:nvPr/>
        </p:nvSpPr>
        <p:spPr>
          <a:xfrm>
            <a:off x="992148" y="6710839"/>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(Create)</a:t>
            </a:r>
            <a:endParaRPr lang="en-US" sz="1550" dirty="0"/>
          </a:p>
        </p:txBody>
      </p:sp>
      <p:pic>
        <p:nvPicPr>
          <p:cNvPr id="14" name="Image 1" descr="preencoded.png">    </p:cNvPr>
          <p:cNvPicPr>
            <a:picLocks noChangeAspect="1"/>
          </p:cNvPicPr>
          <p:nvPr/>
        </p:nvPicPr>
        <p:blipFill>
          <a:blip r:embed="rId2"/>
          <a:stretch>
            <a:fillRect/>
          </a:stretch>
        </p:blipFill>
        <p:spPr>
          <a:xfrm>
            <a:off x="5207437" y="5190292"/>
            <a:ext cx="4215408" cy="1143000"/>
          </a:xfrm>
          <a:prstGeom prst="rect">
            <a:avLst/>
          </a:prstGeom>
        </p:spPr>
      </p:pic>
      <p:sp>
        <p:nvSpPr>
          <p:cNvPr id="15" name="Text 11"/>
          <p:cNvSpPr/>
          <p:nvPr/>
        </p:nvSpPr>
        <p:spPr>
          <a:xfrm>
            <a:off x="5405795" y="5983962"/>
            <a:ext cx="3177778"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Platform Intelligence Layer</a:t>
            </a:r>
            <a:endParaRPr lang="en-US" sz="1950" dirty="0"/>
          </a:p>
        </p:txBody>
      </p:sp>
      <p:sp>
        <p:nvSpPr>
          <p:cNvPr id="16" name="Text 12"/>
          <p:cNvSpPr/>
          <p:nvPr/>
        </p:nvSpPr>
        <p:spPr>
          <a:xfrm>
            <a:off x="5405795" y="6413183"/>
            <a:ext cx="3818692"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(Understand)</a:t>
            </a:r>
            <a:endParaRPr lang="en-US" sz="1550" dirty="0"/>
          </a:p>
        </p:txBody>
      </p:sp>
      <p:pic>
        <p:nvPicPr>
          <p:cNvPr id="17" name="Image 2" descr="preencoded.png">    </p:cNvPr>
          <p:cNvPicPr>
            <a:picLocks noChangeAspect="1"/>
          </p:cNvPicPr>
          <p:nvPr/>
        </p:nvPicPr>
        <p:blipFill>
          <a:blip r:embed="rId3"/>
          <a:stretch>
            <a:fillRect/>
          </a:stretch>
        </p:blipFill>
        <p:spPr>
          <a:xfrm>
            <a:off x="9621203" y="4892635"/>
            <a:ext cx="4215289" cy="1143000"/>
          </a:xfrm>
          <a:prstGeom prst="rect">
            <a:avLst/>
          </a:prstGeom>
        </p:spPr>
      </p:pic>
      <p:sp>
        <p:nvSpPr>
          <p:cNvPr id="18" name="Text 13"/>
          <p:cNvSpPr/>
          <p:nvPr/>
        </p:nvSpPr>
        <p:spPr>
          <a:xfrm>
            <a:off x="9819561" y="5686306"/>
            <a:ext cx="2919532"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BM Plex Sans Bold" pitchFamily="34" charset="0"/>
                <a:ea typeface="IBM Plex Sans Bold" pitchFamily="34" charset="-122"/>
                <a:cs typeface="IBM Plex Sans Bold" pitchFamily="34" charset="-120"/>
              </a:rPr>
              <a:t>Autonomous Agent Layer</a:t>
            </a:r>
            <a:endParaRPr lang="en-US" sz="1950" dirty="0"/>
          </a:p>
        </p:txBody>
      </p:sp>
      <p:sp>
        <p:nvSpPr>
          <p:cNvPr id="19" name="Text 14"/>
          <p:cNvSpPr/>
          <p:nvPr/>
        </p:nvSpPr>
        <p:spPr>
          <a:xfrm>
            <a:off x="9819561" y="6115526"/>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(Act)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58528"/>
            <a:ext cx="6279356" cy="992267"/>
          </a:xfrm>
          <a:prstGeom prst="rect">
            <a:avLst/>
          </a:prstGeom>
          <a:noFill/>
          <a:ln/>
        </p:spPr>
        <p:txBody>
          <a:bodyPr wrap="squar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Layer 1 — Generative Foundation (Create)</a:t>
            </a:r>
            <a:endParaRPr lang="en-US" sz="3100" dirty="0"/>
          </a:p>
        </p:txBody>
      </p:sp>
      <p:sp>
        <p:nvSpPr>
          <p:cNvPr id="3" name="Text 1"/>
          <p:cNvSpPr/>
          <p:nvPr/>
        </p:nvSpPr>
        <p:spPr>
          <a:xfrm>
            <a:off x="793790" y="2749153"/>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IBM Plex Sans" pitchFamily="34" charset="0"/>
                <a:ea typeface="IBM Plex Sans" pitchFamily="34" charset="-122"/>
                <a:cs typeface="IBM Plex Sans" pitchFamily="34" charset="-120"/>
              </a:rPr>
              <a:t>Purpose: automate and standardize all platform artifacts.</a:t>
            </a:r>
            <a:endParaRPr lang="en-US" sz="1550" dirty="0"/>
          </a:p>
        </p:txBody>
      </p:sp>
      <p:sp>
        <p:nvSpPr>
          <p:cNvPr id="4" name="Text 2"/>
          <p:cNvSpPr/>
          <p:nvPr/>
        </p:nvSpPr>
        <p:spPr>
          <a:xfrm>
            <a:off x="7564874" y="155852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991F"/>
                </a:solidFill>
                <a:latin typeface="IBM Plex Sans Bold" pitchFamily="34" charset="0"/>
                <a:ea typeface="IBM Plex Sans Bold" pitchFamily="34" charset="-122"/>
                <a:cs typeface="IBM Plex Sans Bold" pitchFamily="34" charset="-120"/>
              </a:rPr>
              <a:t>Outputs:</a:t>
            </a:r>
            <a:endParaRPr lang="en-US" sz="1950" dirty="0"/>
          </a:p>
        </p:txBody>
      </p:sp>
      <p:sp>
        <p:nvSpPr>
          <p:cNvPr id="5" name="Text 3"/>
          <p:cNvSpPr/>
          <p:nvPr/>
        </p:nvSpPr>
        <p:spPr>
          <a:xfrm>
            <a:off x="7564874" y="206704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Refactored Terraform modules</a:t>
            </a:r>
            <a:endParaRPr lang="en-US" sz="1550" dirty="0"/>
          </a:p>
        </p:txBody>
      </p:sp>
      <p:sp>
        <p:nvSpPr>
          <p:cNvPr id="6" name="Text 4"/>
          <p:cNvSpPr/>
          <p:nvPr/>
        </p:nvSpPr>
        <p:spPr>
          <a:xfrm>
            <a:off x="7564874" y="245399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Standardized IaC</a:t>
            </a:r>
            <a:endParaRPr lang="en-US" sz="1550" dirty="0"/>
          </a:p>
        </p:txBody>
      </p:sp>
      <p:sp>
        <p:nvSpPr>
          <p:cNvPr id="7" name="Text 5"/>
          <p:cNvSpPr/>
          <p:nvPr/>
        </p:nvSpPr>
        <p:spPr>
          <a:xfrm>
            <a:off x="7564874" y="284095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Auto-generated documentation</a:t>
            </a:r>
            <a:endParaRPr lang="en-US" sz="1550" dirty="0"/>
          </a:p>
        </p:txBody>
      </p:sp>
      <p:sp>
        <p:nvSpPr>
          <p:cNvPr id="8" name="Text 6"/>
          <p:cNvSpPr/>
          <p:nvPr/>
        </p:nvSpPr>
        <p:spPr>
          <a:xfrm>
            <a:off x="7564874" y="322790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Test plan generation</a:t>
            </a:r>
            <a:endParaRPr lang="en-US" sz="1550" dirty="0"/>
          </a:p>
        </p:txBody>
      </p:sp>
      <p:sp>
        <p:nvSpPr>
          <p:cNvPr id="9" name="Text 7"/>
          <p:cNvSpPr/>
          <p:nvPr/>
        </p:nvSpPr>
        <p:spPr>
          <a:xfrm>
            <a:off x="7564874" y="361485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Migration blueprint creation</a:t>
            </a:r>
            <a:endParaRPr lang="en-US" sz="1550" dirty="0"/>
          </a:p>
        </p:txBody>
      </p:sp>
      <p:sp>
        <p:nvSpPr>
          <p:cNvPr id="10" name="Text 8"/>
          <p:cNvSpPr/>
          <p:nvPr/>
        </p:nvSpPr>
        <p:spPr>
          <a:xfrm>
            <a:off x="7564874" y="400181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Pattern &amp; capability extraction</a:t>
            </a:r>
            <a:endParaRPr lang="en-US" sz="1550" dirty="0"/>
          </a:p>
        </p:txBody>
      </p:sp>
      <p:sp>
        <p:nvSpPr>
          <p:cNvPr id="11" name="Text 9"/>
          <p:cNvSpPr/>
          <p:nvPr/>
        </p:nvSpPr>
        <p:spPr>
          <a:xfrm>
            <a:off x="793790" y="4686419"/>
            <a:ext cx="6543080"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What the Generative Layer Enables</a:t>
            </a:r>
            <a:endParaRPr lang="en-US" sz="3100" dirty="0"/>
          </a:p>
        </p:txBody>
      </p:sp>
      <p:pic>
        <p:nvPicPr>
          <p:cNvPr id="1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5480209"/>
            <a:ext cx="496133" cy="496133"/>
          </a:xfrm>
          <a:prstGeom prst="rect">
            <a:avLst/>
          </a:prstGeom>
        </p:spPr>
      </p:pic>
      <p:sp>
        <p:nvSpPr>
          <p:cNvPr id="13" name="Text 10"/>
          <p:cNvSpPr/>
          <p:nvPr/>
        </p:nvSpPr>
        <p:spPr>
          <a:xfrm>
            <a:off x="1537930" y="5594271"/>
            <a:ext cx="5653207"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Eliminates repetitive human work</a:t>
            </a:r>
            <a:endParaRPr lang="en-US" sz="1550" dirty="0"/>
          </a:p>
        </p:txBody>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44" y="5480209"/>
            <a:ext cx="496133" cy="496133"/>
          </a:xfrm>
          <a:prstGeom prst="rect">
            <a:avLst/>
          </a:prstGeom>
        </p:spPr>
      </p:pic>
      <p:sp>
        <p:nvSpPr>
          <p:cNvPr id="15" name="Text 11"/>
          <p:cNvSpPr/>
          <p:nvPr/>
        </p:nvSpPr>
        <p:spPr>
          <a:xfrm>
            <a:off x="8183285" y="5594271"/>
            <a:ext cx="5653326"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Produces consistent Terraform and documentation</a:t>
            </a:r>
            <a:endParaRPr lang="en-US" sz="1550" dirty="0"/>
          </a:p>
        </p:txBody>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6373178"/>
            <a:ext cx="496133" cy="496133"/>
          </a:xfrm>
          <a:prstGeom prst="rect">
            <a:avLst/>
          </a:prstGeom>
        </p:spPr>
      </p:pic>
      <p:sp>
        <p:nvSpPr>
          <p:cNvPr id="17" name="Text 12"/>
          <p:cNvSpPr/>
          <p:nvPr/>
        </p:nvSpPr>
        <p:spPr>
          <a:xfrm>
            <a:off x="1537930" y="6487239"/>
            <a:ext cx="5653207"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Accelerates onboarding preparation</a:t>
            </a:r>
            <a:endParaRPr lang="en-US" sz="1550" dirty="0"/>
          </a:p>
        </p:txBody>
      </p:sp>
      <p:pic>
        <p:nvPicPr>
          <p:cNvPr id="18"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9144" y="6373178"/>
            <a:ext cx="496133" cy="496133"/>
          </a:xfrm>
          <a:prstGeom prst="rect">
            <a:avLst/>
          </a:prstGeom>
        </p:spPr>
      </p:pic>
      <p:sp>
        <p:nvSpPr>
          <p:cNvPr id="19" name="Text 13"/>
          <p:cNvSpPr/>
          <p:nvPr/>
        </p:nvSpPr>
        <p:spPr>
          <a:xfrm>
            <a:off x="8183285" y="6487239"/>
            <a:ext cx="5653326"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Feeds normalized inputs into the intelligence layer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483650"/>
            <a:ext cx="9490353"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Layer 2 — Platform Intelligence Layer (Understand)</a:t>
            </a:r>
            <a:endParaRPr lang="en-US" sz="3100" dirty="0"/>
          </a:p>
        </p:txBody>
      </p:sp>
      <p:sp>
        <p:nvSpPr>
          <p:cNvPr id="4" name="Text 1"/>
          <p:cNvSpPr/>
          <p:nvPr/>
        </p:nvSpPr>
        <p:spPr>
          <a:xfrm>
            <a:off x="793790" y="4277439"/>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IBM Plex Sans" pitchFamily="34" charset="0"/>
                <a:ea typeface="IBM Plex Sans" pitchFamily="34" charset="-122"/>
                <a:cs typeface="IBM Plex Sans" pitchFamily="34" charset="-120"/>
              </a:rPr>
              <a:t>Purpose: give the platform "memory."</a:t>
            </a:r>
            <a:endParaRPr lang="en-US" sz="1550" dirty="0"/>
          </a:p>
        </p:txBody>
      </p:sp>
      <p:sp>
        <p:nvSpPr>
          <p:cNvPr id="5" name="Text 2"/>
          <p:cNvSpPr/>
          <p:nvPr/>
        </p:nvSpPr>
        <p:spPr>
          <a:xfrm>
            <a:off x="793790" y="4892635"/>
            <a:ext cx="4641056" cy="310158"/>
          </a:xfrm>
          <a:prstGeom prst="rect">
            <a:avLst/>
          </a:prstGeom>
          <a:noFill/>
          <a:ln/>
        </p:spPr>
        <p:txBody>
          <a:bodyPr wrap="none" lIns="0" tIns="0" rIns="0" bIns="0" rtlCol="0" anchor="t"/>
          <a:lstStyle/>
          <a:p>
            <a:pPr algn="l" indent="0" marL="0">
              <a:lnSpc>
                <a:spcPts val="2400"/>
              </a:lnSpc>
              <a:buNone/>
            </a:pPr>
            <a:r>
              <a:rPr lang="en-US" sz="1950" b="1" dirty="0">
                <a:solidFill>
                  <a:srgbClr val="00991F"/>
                </a:solidFill>
                <a:latin typeface="IBM Plex Sans Bold" pitchFamily="34" charset="0"/>
                <a:ea typeface="IBM Plex Sans Bold" pitchFamily="34" charset="-122"/>
                <a:cs typeface="IBM Plex Sans Bold" pitchFamily="34" charset="-120"/>
              </a:rPr>
              <a:t>Indexed in the Knowledge Graph / RAG:</a:t>
            </a:r>
            <a:endParaRPr lang="en-US" sz="1950" dirty="0"/>
          </a:p>
        </p:txBody>
      </p:sp>
      <p:sp>
        <p:nvSpPr>
          <p:cNvPr id="6" name="Text 3"/>
          <p:cNvSpPr/>
          <p:nvPr/>
        </p:nvSpPr>
        <p:spPr>
          <a:xfrm>
            <a:off x="793790" y="567904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Terraform modules + versions</a:t>
            </a:r>
            <a:endParaRPr lang="en-US" sz="1550" dirty="0"/>
          </a:p>
        </p:txBody>
      </p:sp>
      <p:sp>
        <p:nvSpPr>
          <p:cNvPr id="7" name="Text 4"/>
          <p:cNvSpPr/>
          <p:nvPr/>
        </p:nvSpPr>
        <p:spPr>
          <a:xfrm>
            <a:off x="793790" y="606599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STIG mappings</a:t>
            </a:r>
            <a:endParaRPr lang="en-US" sz="1550" dirty="0"/>
          </a:p>
        </p:txBody>
      </p:sp>
      <p:sp>
        <p:nvSpPr>
          <p:cNvPr id="8" name="Text 5"/>
          <p:cNvSpPr/>
          <p:nvPr/>
        </p:nvSpPr>
        <p:spPr>
          <a:xfrm>
            <a:off x="793790" y="645294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Platform capabilities &amp; constraints</a:t>
            </a:r>
            <a:endParaRPr lang="en-US" sz="1550" dirty="0"/>
          </a:p>
        </p:txBody>
      </p:sp>
      <p:sp>
        <p:nvSpPr>
          <p:cNvPr id="9" name="Text 6"/>
          <p:cNvSpPr/>
          <p:nvPr/>
        </p:nvSpPr>
        <p:spPr>
          <a:xfrm>
            <a:off x="793790" y="683990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Networking rules</a:t>
            </a:r>
            <a:endParaRPr lang="en-US" sz="1550" dirty="0"/>
          </a:p>
        </p:txBody>
      </p:sp>
      <p:sp>
        <p:nvSpPr>
          <p:cNvPr id="10" name="Text 7"/>
          <p:cNvSpPr/>
          <p:nvPr/>
        </p:nvSpPr>
        <p:spPr>
          <a:xfrm>
            <a:off x="7564874" y="567904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Known blockers &amp; incident history</a:t>
            </a:r>
            <a:endParaRPr lang="en-US" sz="1550" dirty="0"/>
          </a:p>
        </p:txBody>
      </p:sp>
      <p:sp>
        <p:nvSpPr>
          <p:cNvPr id="11" name="Text 8"/>
          <p:cNvSpPr/>
          <p:nvPr/>
        </p:nvSpPr>
        <p:spPr>
          <a:xfrm>
            <a:off x="7564874" y="606599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Service catalogs</a:t>
            </a:r>
            <a:endParaRPr lang="en-US" sz="1550" dirty="0"/>
          </a:p>
        </p:txBody>
      </p:sp>
      <p:sp>
        <p:nvSpPr>
          <p:cNvPr id="12" name="Text 9"/>
          <p:cNvSpPr/>
          <p:nvPr/>
        </p:nvSpPr>
        <p:spPr>
          <a:xfrm>
            <a:off x="7564874" y="645294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IBM Plex Sans" pitchFamily="34" charset="0"/>
                <a:ea typeface="IBM Plex Sans" pitchFamily="34" charset="-122"/>
                <a:cs typeface="IBM Plex Sans" pitchFamily="34" charset="-120"/>
              </a:rPr>
              <a:t>Governance &amp; audit rules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86076"/>
            <a:ext cx="4377452" cy="322421"/>
          </a:xfrm>
          <a:prstGeom prst="rect">
            <a:avLst/>
          </a:prstGeom>
          <a:noFill/>
          <a:ln/>
        </p:spPr>
        <p:txBody>
          <a:bodyPr wrap="none" lIns="0" tIns="0" rIns="0" bIns="0" rtlCol="0" anchor="t"/>
          <a:lstStyle/>
          <a:p>
            <a:pPr algn="l" indent="0" marL="0">
              <a:lnSpc>
                <a:spcPts val="2500"/>
              </a:lnSpc>
              <a:buNone/>
            </a:pPr>
            <a:r>
              <a:rPr lang="en-US" sz="2000" b="1" dirty="0">
                <a:solidFill>
                  <a:srgbClr val="00991F"/>
                </a:solidFill>
                <a:latin typeface="IBM Plex Sans Bold" pitchFamily="34" charset="0"/>
                <a:ea typeface="IBM Plex Sans Bold" pitchFamily="34" charset="-122"/>
                <a:cs typeface="IBM Plex Sans Bold" pitchFamily="34" charset="-120"/>
              </a:rPr>
              <a:t>What the Intelligence Layer Enables</a:t>
            </a:r>
            <a:endParaRPr lang="en-US" sz="2000" dirty="0"/>
          </a:p>
        </p:txBody>
      </p:sp>
      <p:sp>
        <p:nvSpPr>
          <p:cNvPr id="3" name="Shape 1"/>
          <p:cNvSpPr/>
          <p:nvPr/>
        </p:nvSpPr>
        <p:spPr>
          <a:xfrm>
            <a:off x="793790" y="1566505"/>
            <a:ext cx="516017" cy="949642"/>
          </a:xfrm>
          <a:prstGeom prst="roundRect">
            <a:avLst>
              <a:gd name="adj" fmla="val 360012"/>
            </a:avLst>
          </a:prstGeom>
          <a:solidFill>
            <a:srgbClr val="008A00"/>
          </a:solidFill>
          <a:ln w="7620">
            <a:solidFill>
              <a:srgbClr val="19A319"/>
            </a:solidFill>
            <a:prstDash val="solid"/>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5000" y="1944529"/>
            <a:ext cx="193477" cy="193477"/>
          </a:xfrm>
          <a:prstGeom prst="rect">
            <a:avLst/>
          </a:prstGeom>
        </p:spPr>
      </p:pic>
      <p:sp>
        <p:nvSpPr>
          <p:cNvPr id="5" name="Text 2"/>
          <p:cNvSpPr/>
          <p:nvPr/>
        </p:nvSpPr>
        <p:spPr>
          <a:xfrm>
            <a:off x="1438751" y="1695450"/>
            <a:ext cx="3890367" cy="201454"/>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BM Plex Sans Bold" pitchFamily="34" charset="0"/>
                <a:ea typeface="IBM Plex Sans Bold" pitchFamily="34" charset="-122"/>
                <a:cs typeface="IBM Plex Sans Bold" pitchFamily="34" charset="-120"/>
              </a:rPr>
              <a:t>Proactive Compatibility and Dependency Validation</a:t>
            </a:r>
            <a:endParaRPr lang="en-US" sz="1250" dirty="0"/>
          </a:p>
        </p:txBody>
      </p:sp>
      <p:sp>
        <p:nvSpPr>
          <p:cNvPr id="6" name="Text 3"/>
          <p:cNvSpPr/>
          <p:nvPr/>
        </p:nvSpPr>
        <p:spPr>
          <a:xfrm>
            <a:off x="1438751" y="1974294"/>
            <a:ext cx="12397859"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BM Plex Sans" pitchFamily="34" charset="0"/>
                <a:ea typeface="IBM Plex Sans" pitchFamily="34" charset="-122"/>
                <a:cs typeface="IBM Plex Sans" pitchFamily="34" charset="-120"/>
              </a:rPr>
              <a:t>The Intelligence Layer continuously monitors proposed changes against the established Knowledge Graph, verifying compatibility with existing infrastructure, deployed services, and platform policies. This real-time analysis identifies potential conflicts, version mismatches, and unmet dependencies before deployment, preventing costly errors and ensuring a stable environment.</a:t>
            </a:r>
            <a:endParaRPr lang="en-US" sz="1000" dirty="0"/>
          </a:p>
        </p:txBody>
      </p:sp>
      <p:sp>
        <p:nvSpPr>
          <p:cNvPr id="7" name="Shape 4"/>
          <p:cNvSpPr/>
          <p:nvPr/>
        </p:nvSpPr>
        <p:spPr>
          <a:xfrm>
            <a:off x="793790" y="2645093"/>
            <a:ext cx="516017" cy="949642"/>
          </a:xfrm>
          <a:prstGeom prst="roundRect">
            <a:avLst>
              <a:gd name="adj" fmla="val 360012"/>
            </a:avLst>
          </a:prstGeom>
          <a:solidFill>
            <a:srgbClr val="008A00"/>
          </a:solidFill>
          <a:ln w="7620">
            <a:solidFill>
              <a:srgbClr val="19A319"/>
            </a:solidFill>
            <a:prstDash val="solid"/>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000" y="3023116"/>
            <a:ext cx="193477" cy="193477"/>
          </a:xfrm>
          <a:prstGeom prst="rect">
            <a:avLst/>
          </a:prstGeom>
        </p:spPr>
      </p:pic>
      <p:sp>
        <p:nvSpPr>
          <p:cNvPr id="9" name="Text 5"/>
          <p:cNvSpPr/>
          <p:nvPr/>
        </p:nvSpPr>
        <p:spPr>
          <a:xfrm>
            <a:off x="1438751" y="2774037"/>
            <a:ext cx="4487347" cy="201454"/>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BM Plex Sans Bold" pitchFamily="34" charset="0"/>
                <a:ea typeface="IBM Plex Sans Bold" pitchFamily="34" charset="-122"/>
                <a:cs typeface="IBM Plex Sans Bold" pitchFamily="34" charset="-120"/>
              </a:rPr>
              <a:t>Automated Risk Scoring and Automation Gap Identification</a:t>
            </a:r>
            <a:endParaRPr lang="en-US" sz="1250" dirty="0"/>
          </a:p>
        </p:txBody>
      </p:sp>
      <p:sp>
        <p:nvSpPr>
          <p:cNvPr id="10" name="Text 6"/>
          <p:cNvSpPr/>
          <p:nvPr/>
        </p:nvSpPr>
        <p:spPr>
          <a:xfrm>
            <a:off x="1438751" y="3052882"/>
            <a:ext cx="12397859"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BM Plex Sans" pitchFamily="34" charset="0"/>
                <a:ea typeface="IBM Plex Sans" pitchFamily="34" charset="-122"/>
                <a:cs typeface="IBM Plex Sans" pitchFamily="34" charset="-120"/>
              </a:rPr>
              <a:t>By indexing known blockers, incident history, and standard operating procedures, the Intelligence Layer can automatically score the risk associated with changes or deployments. It actively identifies areas where automation is missing or incomplete, suggesting new automation workflows or flagging manual steps that introduce potential human error or compliance risks, enhancing overall system reliability and efficiency.</a:t>
            </a:r>
            <a:endParaRPr lang="en-US" sz="1000" dirty="0"/>
          </a:p>
        </p:txBody>
      </p:sp>
      <p:sp>
        <p:nvSpPr>
          <p:cNvPr id="11" name="Shape 7"/>
          <p:cNvSpPr/>
          <p:nvPr/>
        </p:nvSpPr>
        <p:spPr>
          <a:xfrm>
            <a:off x="793790" y="3723680"/>
            <a:ext cx="516017" cy="949642"/>
          </a:xfrm>
          <a:prstGeom prst="roundRect">
            <a:avLst>
              <a:gd name="adj" fmla="val 360012"/>
            </a:avLst>
          </a:prstGeom>
          <a:solidFill>
            <a:srgbClr val="008A00"/>
          </a:solidFill>
          <a:ln w="7620">
            <a:solidFill>
              <a:srgbClr val="19A319"/>
            </a:solidFill>
            <a:prstDash val="solid"/>
          </a:ln>
        </p:spPr>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000" y="4101703"/>
            <a:ext cx="193477" cy="193477"/>
          </a:xfrm>
          <a:prstGeom prst="rect">
            <a:avLst/>
          </a:prstGeom>
        </p:spPr>
      </p:pic>
      <p:sp>
        <p:nvSpPr>
          <p:cNvPr id="13" name="Text 8"/>
          <p:cNvSpPr/>
          <p:nvPr/>
        </p:nvSpPr>
        <p:spPr>
          <a:xfrm>
            <a:off x="1438751" y="3852624"/>
            <a:ext cx="3466148" cy="201454"/>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BM Plex Sans Bold" pitchFamily="34" charset="0"/>
                <a:ea typeface="IBM Plex Sans Bold" pitchFamily="34" charset="-122"/>
                <a:cs typeface="IBM Plex Sans Bold" pitchFamily="34" charset="-120"/>
              </a:rPr>
              <a:t>Intelligent Placement and Resource Guidance</a:t>
            </a:r>
            <a:endParaRPr lang="en-US" sz="1250" dirty="0"/>
          </a:p>
        </p:txBody>
      </p:sp>
      <p:sp>
        <p:nvSpPr>
          <p:cNvPr id="14" name="Text 9"/>
          <p:cNvSpPr/>
          <p:nvPr/>
        </p:nvSpPr>
        <p:spPr>
          <a:xfrm>
            <a:off x="1438751" y="4131469"/>
            <a:ext cx="12397859"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BM Plex Sans" pitchFamily="34" charset="0"/>
                <a:ea typeface="IBM Plex Sans" pitchFamily="34" charset="-122"/>
                <a:cs typeface="IBM Plex Sans" pitchFamily="34" charset="-120"/>
              </a:rPr>
              <a:t>Leveraging detailed service catalogs and networking rules, the platform offers precise guidance on where applications and services should be deployed. This includes recommendations for optimal cloud regions, Kubernetes clusters, or specific environments, considering factors like cost, performance, data locality, regulatory requirements, and existing network topologies to maximize efficiency and minimize latency.</a:t>
            </a:r>
            <a:endParaRPr lang="en-US" sz="1000" dirty="0"/>
          </a:p>
        </p:txBody>
      </p:sp>
      <p:sp>
        <p:nvSpPr>
          <p:cNvPr id="15" name="Shape 10"/>
          <p:cNvSpPr/>
          <p:nvPr/>
        </p:nvSpPr>
        <p:spPr>
          <a:xfrm>
            <a:off x="793790" y="4802267"/>
            <a:ext cx="516017" cy="1156097"/>
          </a:xfrm>
          <a:prstGeom prst="roundRect">
            <a:avLst>
              <a:gd name="adj" fmla="val 360012"/>
            </a:avLst>
          </a:prstGeom>
          <a:solidFill>
            <a:srgbClr val="008A00"/>
          </a:solidFill>
          <a:ln w="7620">
            <a:solidFill>
              <a:srgbClr val="19A319"/>
            </a:solidFill>
            <a:prstDash val="solid"/>
          </a:ln>
        </p:spPr>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000" y="5283518"/>
            <a:ext cx="193477" cy="193477"/>
          </a:xfrm>
          <a:prstGeom prst="rect">
            <a:avLst/>
          </a:prstGeom>
        </p:spPr>
      </p:pic>
      <p:sp>
        <p:nvSpPr>
          <p:cNvPr id="17" name="Text 11"/>
          <p:cNvSpPr/>
          <p:nvPr/>
        </p:nvSpPr>
        <p:spPr>
          <a:xfrm>
            <a:off x="1438751" y="4931212"/>
            <a:ext cx="4508183" cy="201454"/>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BM Plex Sans Bold" pitchFamily="34" charset="0"/>
                <a:ea typeface="IBM Plex Sans Bold" pitchFamily="34" charset="-122"/>
                <a:cs typeface="IBM Plex Sans Bold" pitchFamily="34" charset="-120"/>
              </a:rPr>
              <a:t>Context-Aware and Continuous Learning Recommendations</a:t>
            </a:r>
            <a:endParaRPr lang="en-US" sz="1250" dirty="0"/>
          </a:p>
        </p:txBody>
      </p:sp>
      <p:sp>
        <p:nvSpPr>
          <p:cNvPr id="18" name="Text 12"/>
          <p:cNvSpPr/>
          <p:nvPr/>
        </p:nvSpPr>
        <p:spPr>
          <a:xfrm>
            <a:off x="1438751" y="5210056"/>
            <a:ext cx="12397859" cy="619363"/>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BM Plex Sans" pitchFamily="34" charset="0"/>
                <a:ea typeface="IBM Plex Sans" pitchFamily="34" charset="-122"/>
                <a:cs typeface="IBM Plex Sans" pitchFamily="34" charset="-120"/>
              </a:rPr>
              <a:t>Based on the current context—user role, project, environment type, and historical deployment data—the Intelligence Layer provides tailored recommendations for resource sizing, security configurations, and architectural patterns. Through continuous learning from successful deployments and operational metrics, these recommendations evolve to become more accurate and effective, guiding users towards best practices and optimal outcomes.</a:t>
            </a:r>
            <a:endParaRPr lang="en-US" sz="1000" dirty="0"/>
          </a:p>
        </p:txBody>
      </p:sp>
      <p:sp>
        <p:nvSpPr>
          <p:cNvPr id="19" name="Shape 13"/>
          <p:cNvSpPr/>
          <p:nvPr/>
        </p:nvSpPr>
        <p:spPr>
          <a:xfrm>
            <a:off x="793790" y="6087308"/>
            <a:ext cx="516017" cy="1156097"/>
          </a:xfrm>
          <a:prstGeom prst="roundRect">
            <a:avLst>
              <a:gd name="adj" fmla="val 360012"/>
            </a:avLst>
          </a:prstGeom>
          <a:solidFill>
            <a:srgbClr val="008A00"/>
          </a:solidFill>
          <a:ln w="7620">
            <a:solidFill>
              <a:srgbClr val="19A319"/>
            </a:solidFill>
            <a:prstDash val="solid"/>
          </a:ln>
        </p:spPr>
      </p:sp>
      <p:pic>
        <p:nvPicPr>
          <p:cNvPr id="2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5000" y="6568559"/>
            <a:ext cx="193477" cy="193477"/>
          </a:xfrm>
          <a:prstGeom prst="rect">
            <a:avLst/>
          </a:prstGeom>
        </p:spPr>
      </p:pic>
      <p:sp>
        <p:nvSpPr>
          <p:cNvPr id="21" name="Text 14"/>
          <p:cNvSpPr/>
          <p:nvPr/>
        </p:nvSpPr>
        <p:spPr>
          <a:xfrm>
            <a:off x="1438751" y="6216253"/>
            <a:ext cx="3587353" cy="201454"/>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BM Plex Sans Bold" pitchFamily="34" charset="0"/>
                <a:ea typeface="IBM Plex Sans Bold" pitchFamily="34" charset="-122"/>
                <a:cs typeface="IBM Plex Sans Bold" pitchFamily="34" charset="-120"/>
              </a:rPr>
              <a:t>Embedded Governance and Policy Enforcement</a:t>
            </a:r>
            <a:endParaRPr lang="en-US" sz="1250" dirty="0"/>
          </a:p>
        </p:txBody>
      </p:sp>
      <p:sp>
        <p:nvSpPr>
          <p:cNvPr id="22" name="Text 15"/>
          <p:cNvSpPr/>
          <p:nvPr/>
        </p:nvSpPr>
        <p:spPr>
          <a:xfrm>
            <a:off x="1438751" y="6495098"/>
            <a:ext cx="12397859" cy="619363"/>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IBM Plex Sans" pitchFamily="34" charset="0"/>
                <a:ea typeface="IBM Plex Sans" pitchFamily="34" charset="-122"/>
                <a:cs typeface="IBM Plex Sans" pitchFamily="34" charset="-120"/>
              </a:rPr>
              <a:t>The system embeds governance and audit rules directly into the development and deployment pipelines, allowing for proactive policy enforcement without imposing additional friction on developers. It ensures that all activities adhere to security standards, compliance regulations, and internal guidelines by providing guardrails rather than roadblocks, making compliance an inherent part of the process rather than an afterthought.</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6155" y="457914"/>
            <a:ext cx="5676900" cy="374690"/>
          </a:xfrm>
          <a:prstGeom prst="rect">
            <a:avLst/>
          </a:prstGeom>
          <a:noFill/>
          <a:ln/>
        </p:spPr>
        <p:txBody>
          <a:bodyPr wrap="none" lIns="0" tIns="0" rIns="0" bIns="0" rtlCol="0" anchor="t"/>
          <a:lstStyle/>
          <a:p>
            <a:pPr algn="l" indent="0" marL="0">
              <a:lnSpc>
                <a:spcPts val="2950"/>
              </a:lnSpc>
              <a:buNone/>
            </a:pPr>
            <a:r>
              <a:rPr lang="en-US" sz="2350" b="1" dirty="0">
                <a:solidFill>
                  <a:srgbClr val="00991F"/>
                </a:solidFill>
                <a:latin typeface="IBM Plex Sans Bold" pitchFamily="34" charset="0"/>
                <a:ea typeface="IBM Plex Sans Bold" pitchFamily="34" charset="-122"/>
                <a:cs typeface="IBM Plex Sans Bold" pitchFamily="34" charset="-120"/>
              </a:rPr>
              <a:t>Layer 3 — Autonomous Agent Layer (Act)</a:t>
            </a:r>
            <a:endParaRPr lang="en-US" sz="2350" dirty="0"/>
          </a:p>
        </p:txBody>
      </p:sp>
      <p:sp>
        <p:nvSpPr>
          <p:cNvPr id="3" name="Text 1"/>
          <p:cNvSpPr/>
          <p:nvPr/>
        </p:nvSpPr>
        <p:spPr>
          <a:xfrm>
            <a:off x="666155" y="1132284"/>
            <a:ext cx="13298091" cy="239792"/>
          </a:xfrm>
          <a:prstGeom prst="rect">
            <a:avLst/>
          </a:prstGeom>
          <a:noFill/>
          <a:ln/>
        </p:spPr>
        <p:txBody>
          <a:bodyPr wrap="none" lIns="0" tIns="0" rIns="0" bIns="0" rtlCol="0" anchor="t"/>
          <a:lstStyle/>
          <a:p>
            <a:pPr algn="l" indent="0" marL="0">
              <a:lnSpc>
                <a:spcPts val="1850"/>
              </a:lnSpc>
              <a:buNone/>
            </a:pPr>
            <a:r>
              <a:rPr lang="en-US" sz="1150" b="1" dirty="0">
                <a:solidFill>
                  <a:srgbClr val="000000"/>
                </a:solidFill>
                <a:latin typeface="IBM Plex Sans" pitchFamily="34" charset="0"/>
                <a:ea typeface="IBM Plex Sans" pitchFamily="34" charset="-122"/>
                <a:cs typeface="IBM Plex Sans" pitchFamily="34" charset="-120"/>
              </a:rPr>
              <a:t>Purpose: automate validation and decision-making.</a:t>
            </a:r>
            <a:endParaRPr lang="en-US" sz="1150" dirty="0"/>
          </a:p>
        </p:txBody>
      </p:sp>
      <p:sp>
        <p:nvSpPr>
          <p:cNvPr id="4" name="Text 2"/>
          <p:cNvSpPr/>
          <p:nvPr/>
        </p:nvSpPr>
        <p:spPr>
          <a:xfrm>
            <a:off x="666155" y="1540669"/>
            <a:ext cx="13298091" cy="239792"/>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IBM Plex Sans" pitchFamily="34" charset="0"/>
                <a:ea typeface="IBM Plex Sans" pitchFamily="34" charset="-122"/>
                <a:cs typeface="IBM Plex Sans" pitchFamily="34" charset="-120"/>
              </a:rPr>
              <a:t>Agents combine </a:t>
            </a:r>
            <a:pPr algn="l" indent="0" marL="0">
              <a:lnSpc>
                <a:spcPts val="1850"/>
              </a:lnSpc>
              <a:buNone/>
            </a:pPr>
            <a:r>
              <a:rPr lang="en-US" sz="1150" b="1" dirty="0">
                <a:solidFill>
                  <a:srgbClr val="000000"/>
                </a:solidFill>
                <a:latin typeface="IBM Plex Sans" pitchFamily="34" charset="0"/>
                <a:ea typeface="IBM Plex Sans" pitchFamily="34" charset="-122"/>
                <a:cs typeface="IBM Plex Sans" pitchFamily="34" charset="-120"/>
              </a:rPr>
              <a:t>generative outputs + the intelligence layer + sandboxed Terraform execution</a:t>
            </a:r>
            <a:pPr algn="l" indent="0" marL="0">
              <a:lnSpc>
                <a:spcPts val="1850"/>
              </a:lnSpc>
              <a:buNone/>
            </a:pPr>
            <a:r>
              <a:rPr lang="en-US" sz="1150" dirty="0">
                <a:solidFill>
                  <a:srgbClr val="000000"/>
                </a:solidFill>
                <a:latin typeface="IBM Plex Sans" pitchFamily="34" charset="0"/>
                <a:ea typeface="IBM Plex Sans" pitchFamily="34" charset="-122"/>
                <a:cs typeface="IBM Plex Sans" pitchFamily="34" charset="-120"/>
              </a:rPr>
              <a:t>.</a:t>
            </a:r>
            <a:endParaRPr lang="en-US" sz="1150" dirty="0"/>
          </a:p>
        </p:txBody>
      </p:sp>
      <p:pic>
        <p:nvPicPr>
          <p:cNvPr id="5" name="Image 0" descr="preencoded.png">    </p:cNvPr>
          <p:cNvPicPr>
            <a:picLocks noChangeAspect="1"/>
          </p:cNvPicPr>
          <p:nvPr/>
        </p:nvPicPr>
        <p:blipFill>
          <a:blip r:embed="rId1"/>
          <a:stretch>
            <a:fillRect/>
          </a:stretch>
        </p:blipFill>
        <p:spPr>
          <a:xfrm>
            <a:off x="3219450" y="1949053"/>
            <a:ext cx="8191500" cy="6502598"/>
          </a:xfrm>
          <a:prstGeom prst="rect">
            <a:avLst/>
          </a:prstGeom>
        </p:spPr>
      </p:pic>
      <p:sp>
        <p:nvSpPr>
          <p:cNvPr id="6" name="Text 3"/>
          <p:cNvSpPr/>
          <p:nvPr/>
        </p:nvSpPr>
        <p:spPr>
          <a:xfrm>
            <a:off x="6568372" y="5002878"/>
            <a:ext cx="1472085" cy="336605"/>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Agents</a:t>
            </a:r>
            <a:endParaRPr lang="en-US" sz="1350" dirty="0"/>
          </a:p>
        </p:txBody>
      </p:sp>
      <p:sp>
        <p:nvSpPr>
          <p:cNvPr id="7" name="Text 4"/>
          <p:cNvSpPr/>
          <p:nvPr/>
        </p:nvSpPr>
        <p:spPr>
          <a:xfrm>
            <a:off x="8016519" y="2539493"/>
            <a:ext cx="2189987" cy="673209"/>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Generated Test Plans</a:t>
            </a:r>
            <a:endParaRPr lang="en-US" sz="1350" dirty="0"/>
          </a:p>
        </p:txBody>
      </p:sp>
      <p:sp>
        <p:nvSpPr>
          <p:cNvPr id="8" name="Text 5"/>
          <p:cNvSpPr/>
          <p:nvPr/>
        </p:nvSpPr>
        <p:spPr>
          <a:xfrm>
            <a:off x="8016519" y="3308447"/>
            <a:ext cx="2189987" cy="269284"/>
          </a:xfrm>
          <a:prstGeom prst="rect">
            <a:avLst/>
          </a:prstGeom>
          <a:noFill/>
          <a:ln/>
        </p:spPr>
        <p:txBody>
          <a:bodyPr wrap="non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From Generative Layer</a:t>
            </a:r>
            <a:endParaRPr lang="en-US" sz="1050" dirty="0"/>
          </a:p>
        </p:txBody>
      </p:sp>
      <p:sp>
        <p:nvSpPr>
          <p:cNvPr id="9" name="Text 6"/>
          <p:cNvSpPr/>
          <p:nvPr/>
        </p:nvSpPr>
        <p:spPr>
          <a:xfrm>
            <a:off x="4366229" y="2404851"/>
            <a:ext cx="2189987" cy="673209"/>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QA &amp; Validation Agent</a:t>
            </a:r>
            <a:endParaRPr lang="en-US" sz="1350" dirty="0"/>
          </a:p>
        </p:txBody>
      </p:sp>
      <p:sp>
        <p:nvSpPr>
          <p:cNvPr id="10" name="Text 7"/>
          <p:cNvSpPr/>
          <p:nvPr/>
        </p:nvSpPr>
        <p:spPr>
          <a:xfrm>
            <a:off x="4366229" y="3173805"/>
            <a:ext cx="2189987" cy="538568"/>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Automated checks and tests</a:t>
            </a:r>
            <a:endParaRPr lang="en-US" sz="1050" dirty="0"/>
          </a:p>
        </p:txBody>
      </p:sp>
      <p:sp>
        <p:nvSpPr>
          <p:cNvPr id="11" name="Text 8"/>
          <p:cNvSpPr/>
          <p:nvPr/>
        </p:nvSpPr>
        <p:spPr>
          <a:xfrm>
            <a:off x="4366229" y="6677486"/>
            <a:ext cx="2189987" cy="673209"/>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Constraints + STIGs</a:t>
            </a:r>
            <a:endParaRPr lang="en-US" sz="1350" dirty="0"/>
          </a:p>
        </p:txBody>
      </p:sp>
      <p:sp>
        <p:nvSpPr>
          <p:cNvPr id="12" name="Text 9"/>
          <p:cNvSpPr/>
          <p:nvPr/>
        </p:nvSpPr>
        <p:spPr>
          <a:xfrm>
            <a:off x="4366229" y="7446440"/>
            <a:ext cx="2189987" cy="538568"/>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Security and compliance rules</a:t>
            </a:r>
            <a:endParaRPr lang="en-US" sz="1050" dirty="0"/>
          </a:p>
        </p:txBody>
      </p:sp>
      <p:sp>
        <p:nvSpPr>
          <p:cNvPr id="13" name="Text 10"/>
          <p:cNvSpPr/>
          <p:nvPr/>
        </p:nvSpPr>
        <p:spPr>
          <a:xfrm>
            <a:off x="8016519" y="6677486"/>
            <a:ext cx="2189987" cy="673209"/>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Knowledge Corpus</a:t>
            </a:r>
            <a:endParaRPr lang="en-US" sz="1350" dirty="0"/>
          </a:p>
        </p:txBody>
      </p:sp>
      <p:sp>
        <p:nvSpPr>
          <p:cNvPr id="14" name="Text 11"/>
          <p:cNvSpPr/>
          <p:nvPr/>
        </p:nvSpPr>
        <p:spPr>
          <a:xfrm>
            <a:off x="8016519" y="7446440"/>
            <a:ext cx="2189987" cy="538568"/>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Technical &amp; contextual data</a:t>
            </a:r>
            <a:endParaRPr lang="en-US" sz="1050" dirty="0"/>
          </a:p>
        </p:txBody>
      </p:sp>
      <p:sp>
        <p:nvSpPr>
          <p:cNvPr id="15" name="Text 12"/>
          <p:cNvSpPr/>
          <p:nvPr/>
        </p:nvSpPr>
        <p:spPr>
          <a:xfrm>
            <a:off x="8806419" y="4679550"/>
            <a:ext cx="2237860" cy="336605"/>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Refactored IaC</a:t>
            </a:r>
            <a:endParaRPr lang="en-US" sz="1350" dirty="0"/>
          </a:p>
        </p:txBody>
      </p:sp>
      <p:sp>
        <p:nvSpPr>
          <p:cNvPr id="16" name="Text 13"/>
          <p:cNvSpPr/>
          <p:nvPr/>
        </p:nvSpPr>
        <p:spPr>
          <a:xfrm>
            <a:off x="8806419" y="5111900"/>
            <a:ext cx="2237860" cy="538568"/>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Modernized Terraform code</a:t>
            </a:r>
            <a:endParaRPr lang="en-US" sz="1050" dirty="0"/>
          </a:p>
        </p:txBody>
      </p:sp>
      <p:sp>
        <p:nvSpPr>
          <p:cNvPr id="17" name="Text 14"/>
          <p:cNvSpPr/>
          <p:nvPr/>
        </p:nvSpPr>
        <p:spPr>
          <a:xfrm>
            <a:off x="3564362" y="4523216"/>
            <a:ext cx="2237860" cy="673209"/>
          </a:xfrm>
          <a:prstGeom prst="rect">
            <a:avLst/>
          </a:prstGeom>
          <a:noFill/>
          <a:ln/>
        </p:spPr>
        <p:txBody>
          <a:bodyPr wrap="square" lIns="0" tIns="0" rIns="0" bIns="0" rtlCol="0" anchor="t"/>
          <a:lstStyle/>
          <a:p>
            <a:pPr algn="ctr" indent="0" marL="0">
              <a:lnSpc>
                <a:spcPts val="1650"/>
              </a:lnSpc>
              <a:buNone/>
            </a:pPr>
            <a:r>
              <a:rPr lang="en-US" sz="1350" b="1" dirty="0">
                <a:solidFill>
                  <a:srgbClr val="000000"/>
                </a:solidFill>
                <a:latin typeface="IBM Plex Sans Bold" pitchFamily="34" charset="0"/>
                <a:ea typeface="IBM Plex Sans Bold" pitchFamily="34" charset="-122"/>
                <a:cs typeface="IBM Plex Sans Bold" pitchFamily="34" charset="-120"/>
              </a:rPr>
              <a:t>Terraform Metadata</a:t>
            </a:r>
            <a:endParaRPr lang="en-US" sz="1350" dirty="0"/>
          </a:p>
        </p:txBody>
      </p:sp>
      <p:sp>
        <p:nvSpPr>
          <p:cNvPr id="18" name="Text 15"/>
          <p:cNvSpPr/>
          <p:nvPr/>
        </p:nvSpPr>
        <p:spPr>
          <a:xfrm>
            <a:off x="3564362" y="5292171"/>
            <a:ext cx="2237860" cy="538567"/>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Execution and state info</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8931"/>
            <a:ext cx="5563553" cy="421719"/>
          </a:xfrm>
          <a:prstGeom prst="rect">
            <a:avLst/>
          </a:prstGeom>
          <a:noFill/>
          <a:ln/>
        </p:spPr>
        <p:txBody>
          <a:bodyPr wrap="none" lIns="0" tIns="0" rIns="0" bIns="0" rtlCol="0" anchor="t"/>
          <a:lstStyle/>
          <a:p>
            <a:pPr algn="l" indent="0" marL="0">
              <a:lnSpc>
                <a:spcPts val="3300"/>
              </a:lnSpc>
              <a:buNone/>
            </a:pPr>
            <a:r>
              <a:rPr lang="en-US" sz="2650" b="1" dirty="0">
                <a:solidFill>
                  <a:srgbClr val="00991F"/>
                </a:solidFill>
                <a:latin typeface="IBM Plex Sans Bold" pitchFamily="34" charset="0"/>
                <a:ea typeface="IBM Plex Sans Bold" pitchFamily="34" charset="-122"/>
                <a:cs typeface="IBM Plex Sans Bold" pitchFamily="34" charset="-120"/>
              </a:rPr>
              <a:t>QA &amp; Validation Agents (Deep Dive)</a:t>
            </a:r>
            <a:endParaRPr lang="en-US" sz="2650" dirty="0"/>
          </a:p>
        </p:txBody>
      </p:sp>
      <p:sp>
        <p:nvSpPr>
          <p:cNvPr id="3" name="Shape 1"/>
          <p:cNvSpPr/>
          <p:nvPr/>
        </p:nvSpPr>
        <p:spPr>
          <a:xfrm>
            <a:off x="793790" y="1820704"/>
            <a:ext cx="84296" cy="84296"/>
          </a:xfrm>
          <a:prstGeom prst="roundRect">
            <a:avLst>
              <a:gd name="adj" fmla="val 542374"/>
            </a:avLst>
          </a:prstGeom>
          <a:solidFill>
            <a:srgbClr val="6DBC6D"/>
          </a:solidFill>
          <a:ln/>
        </p:spPr>
      </p:sp>
      <p:sp>
        <p:nvSpPr>
          <p:cNvPr id="4" name="Text 2"/>
          <p:cNvSpPr/>
          <p:nvPr/>
        </p:nvSpPr>
        <p:spPr>
          <a:xfrm>
            <a:off x="1046678" y="1727954"/>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Execute generated test plans</a:t>
            </a:r>
            <a:endParaRPr lang="en-US" sz="1300" dirty="0"/>
          </a:p>
        </p:txBody>
      </p:sp>
      <p:sp>
        <p:nvSpPr>
          <p:cNvPr id="5" name="Text 3"/>
          <p:cNvSpPr/>
          <p:nvPr/>
        </p:nvSpPr>
        <p:spPr>
          <a:xfrm>
            <a:off x="1046678" y="2099072"/>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Automatically run comprehensive functional, security, performance, and compliance tests based on IaC definitions and requirements.</a:t>
            </a:r>
            <a:endParaRPr lang="en-US" sz="1300" dirty="0"/>
          </a:p>
        </p:txBody>
      </p:sp>
      <p:sp>
        <p:nvSpPr>
          <p:cNvPr id="6" name="Shape 4"/>
          <p:cNvSpPr/>
          <p:nvPr/>
        </p:nvSpPr>
        <p:spPr>
          <a:xfrm>
            <a:off x="793790" y="2799040"/>
            <a:ext cx="84296" cy="84296"/>
          </a:xfrm>
          <a:prstGeom prst="roundRect">
            <a:avLst>
              <a:gd name="adj" fmla="val 542374"/>
            </a:avLst>
          </a:prstGeom>
          <a:solidFill>
            <a:srgbClr val="6DBC6D"/>
          </a:solidFill>
          <a:ln/>
        </p:spPr>
      </p:sp>
      <p:sp>
        <p:nvSpPr>
          <p:cNvPr id="7" name="Text 5"/>
          <p:cNvSpPr/>
          <p:nvPr/>
        </p:nvSpPr>
        <p:spPr>
          <a:xfrm>
            <a:off x="1046678" y="2706291"/>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Run Terraform apply in isolated sandboxes</a:t>
            </a:r>
            <a:endParaRPr lang="en-US" sz="1300" dirty="0"/>
          </a:p>
        </p:txBody>
      </p:sp>
      <p:sp>
        <p:nvSpPr>
          <p:cNvPr id="8" name="Text 6"/>
          <p:cNvSpPr/>
          <p:nvPr/>
        </p:nvSpPr>
        <p:spPr>
          <a:xfrm>
            <a:off x="1046678" y="3077408"/>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Safely deploy proposed IaC changes in isolated, ephemeral environments to prevent production impact and ensure predictable validation.</a:t>
            </a:r>
            <a:endParaRPr lang="en-US" sz="1300" dirty="0"/>
          </a:p>
        </p:txBody>
      </p:sp>
      <p:sp>
        <p:nvSpPr>
          <p:cNvPr id="9" name="Shape 7"/>
          <p:cNvSpPr/>
          <p:nvPr/>
        </p:nvSpPr>
        <p:spPr>
          <a:xfrm>
            <a:off x="793790" y="3777377"/>
            <a:ext cx="84296" cy="84296"/>
          </a:xfrm>
          <a:prstGeom prst="roundRect">
            <a:avLst>
              <a:gd name="adj" fmla="val 542374"/>
            </a:avLst>
          </a:prstGeom>
          <a:solidFill>
            <a:srgbClr val="6DBC6D"/>
          </a:solidFill>
          <a:ln/>
        </p:spPr>
      </p:sp>
      <p:sp>
        <p:nvSpPr>
          <p:cNvPr id="10" name="Text 8"/>
          <p:cNvSpPr/>
          <p:nvPr/>
        </p:nvSpPr>
        <p:spPr>
          <a:xfrm>
            <a:off x="1046678" y="3684627"/>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Detect misconfigurations and STIG violations</a:t>
            </a:r>
            <a:endParaRPr lang="en-US" sz="1300" dirty="0"/>
          </a:p>
        </p:txBody>
      </p:sp>
      <p:sp>
        <p:nvSpPr>
          <p:cNvPr id="11" name="Text 9"/>
          <p:cNvSpPr/>
          <p:nvPr/>
        </p:nvSpPr>
        <p:spPr>
          <a:xfrm>
            <a:off x="1046678" y="4055745"/>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Proactively identify deviations from best practices, security baselines, and mandatory STIGs using intelligent parsers and rule engines.</a:t>
            </a:r>
            <a:endParaRPr lang="en-US" sz="1300" dirty="0"/>
          </a:p>
        </p:txBody>
      </p:sp>
      <p:sp>
        <p:nvSpPr>
          <p:cNvPr id="12" name="Shape 10"/>
          <p:cNvSpPr/>
          <p:nvPr/>
        </p:nvSpPr>
        <p:spPr>
          <a:xfrm>
            <a:off x="793790" y="4755713"/>
            <a:ext cx="84296" cy="84296"/>
          </a:xfrm>
          <a:prstGeom prst="roundRect">
            <a:avLst>
              <a:gd name="adj" fmla="val 542374"/>
            </a:avLst>
          </a:prstGeom>
          <a:solidFill>
            <a:srgbClr val="6DBC6D"/>
          </a:solidFill>
          <a:ln/>
        </p:spPr>
      </p:sp>
      <p:sp>
        <p:nvSpPr>
          <p:cNvPr id="13" name="Text 11"/>
          <p:cNvSpPr/>
          <p:nvPr/>
        </p:nvSpPr>
        <p:spPr>
          <a:xfrm>
            <a:off x="1046678" y="4662964"/>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Validate inputs, outputs, dependencies</a:t>
            </a:r>
            <a:endParaRPr lang="en-US" sz="1300" dirty="0"/>
          </a:p>
        </p:txBody>
      </p:sp>
      <p:sp>
        <p:nvSpPr>
          <p:cNvPr id="14" name="Text 12"/>
          <p:cNvSpPr/>
          <p:nvPr/>
        </p:nvSpPr>
        <p:spPr>
          <a:xfrm>
            <a:off x="1046678" y="5034082"/>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Ensure the integrity and correctness of data flow and inter-resource relationships, including input validation, output verification, and dependency resolution.</a:t>
            </a:r>
            <a:endParaRPr lang="en-US" sz="1300" dirty="0"/>
          </a:p>
        </p:txBody>
      </p:sp>
      <p:sp>
        <p:nvSpPr>
          <p:cNvPr id="15" name="Shape 13"/>
          <p:cNvSpPr/>
          <p:nvPr/>
        </p:nvSpPr>
        <p:spPr>
          <a:xfrm>
            <a:off x="793790" y="5734050"/>
            <a:ext cx="84296" cy="84296"/>
          </a:xfrm>
          <a:prstGeom prst="roundRect">
            <a:avLst>
              <a:gd name="adj" fmla="val 542374"/>
            </a:avLst>
          </a:prstGeom>
          <a:solidFill>
            <a:srgbClr val="6DBC6D"/>
          </a:solidFill>
          <a:ln/>
        </p:spPr>
      </p:sp>
      <p:sp>
        <p:nvSpPr>
          <p:cNvPr id="16" name="Text 14"/>
          <p:cNvSpPr/>
          <p:nvPr/>
        </p:nvSpPr>
        <p:spPr>
          <a:xfrm>
            <a:off x="1046678" y="5641300"/>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Produce audit-ready evidence</a:t>
            </a:r>
            <a:endParaRPr lang="en-US" sz="1300" dirty="0"/>
          </a:p>
        </p:txBody>
      </p:sp>
      <p:sp>
        <p:nvSpPr>
          <p:cNvPr id="17" name="Text 15"/>
          <p:cNvSpPr/>
          <p:nvPr/>
        </p:nvSpPr>
        <p:spPr>
          <a:xfrm>
            <a:off x="1046678" y="6012418"/>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Automatically generate comprehensive documentation of validation activities, including execution logs, compliance reports, and configuration snapshots for auditing.</a:t>
            </a:r>
            <a:endParaRPr lang="en-US" sz="1300" dirty="0"/>
          </a:p>
        </p:txBody>
      </p:sp>
      <p:sp>
        <p:nvSpPr>
          <p:cNvPr id="18" name="Shape 16"/>
          <p:cNvSpPr/>
          <p:nvPr/>
        </p:nvSpPr>
        <p:spPr>
          <a:xfrm>
            <a:off x="793790" y="6712387"/>
            <a:ext cx="84296" cy="84296"/>
          </a:xfrm>
          <a:prstGeom prst="roundRect">
            <a:avLst>
              <a:gd name="adj" fmla="val 542374"/>
            </a:avLst>
          </a:prstGeom>
          <a:solidFill>
            <a:srgbClr val="6DBC6D"/>
          </a:solidFill>
          <a:ln/>
        </p:spPr>
      </p:sp>
      <p:sp>
        <p:nvSpPr>
          <p:cNvPr id="19" name="Text 17"/>
          <p:cNvSpPr/>
          <p:nvPr/>
        </p:nvSpPr>
        <p:spPr>
          <a:xfrm>
            <a:off x="1046678" y="6619637"/>
            <a:ext cx="12789932" cy="269915"/>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IBM Plex Sans" pitchFamily="34" charset="0"/>
                <a:ea typeface="IBM Plex Sans" pitchFamily="34" charset="-122"/>
                <a:cs typeface="IBM Plex Sans" pitchFamily="34" charset="-120"/>
              </a:rPr>
              <a:t>Score designs for risk &amp; completeness</a:t>
            </a:r>
            <a:endParaRPr lang="en-US" sz="1300" dirty="0"/>
          </a:p>
        </p:txBody>
      </p:sp>
      <p:sp>
        <p:nvSpPr>
          <p:cNvPr id="20" name="Text 18"/>
          <p:cNvSpPr/>
          <p:nvPr/>
        </p:nvSpPr>
        <p:spPr>
          <a:xfrm>
            <a:off x="1046678" y="6990755"/>
            <a:ext cx="12789932"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BM Plex Sans" pitchFamily="34" charset="0"/>
                <a:ea typeface="IBM Plex Sans" pitchFamily="34" charset="-122"/>
                <a:cs typeface="IBM Plex Sans" pitchFamily="34" charset="-120"/>
              </a:rPr>
              <a:t>Provide actionable insights by assigning risk, completeness, operational readiness, and cost optimization scores to IaC designs.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51905"/>
            <a:ext cx="6666071" cy="558165"/>
          </a:xfrm>
          <a:prstGeom prst="rect">
            <a:avLst/>
          </a:prstGeom>
          <a:noFill/>
          <a:ln/>
        </p:spPr>
        <p:txBody>
          <a:bodyPr wrap="none" lIns="0" tIns="0" rIns="0" bIns="0" rtlCol="0" anchor="t"/>
          <a:lstStyle/>
          <a:p>
            <a:pPr algn="l" indent="0" marL="0">
              <a:lnSpc>
                <a:spcPts val="4350"/>
              </a:lnSpc>
              <a:buNone/>
            </a:pPr>
            <a:r>
              <a:rPr lang="en-US" sz="3500" b="1" dirty="0">
                <a:solidFill>
                  <a:srgbClr val="00991F"/>
                </a:solidFill>
                <a:latin typeface="IBM Plex Sans Bold" pitchFamily="34" charset="0"/>
                <a:ea typeface="IBM Plex Sans Bold" pitchFamily="34" charset="-122"/>
                <a:cs typeface="IBM Plex Sans Bold" pitchFamily="34" charset="-120"/>
              </a:rPr>
              <a:t>The Five PIMP Pillars — Defined</a:t>
            </a:r>
            <a:endParaRPr lang="en-US" sz="3500" dirty="0"/>
          </a:p>
        </p:txBody>
      </p:sp>
      <p:sp>
        <p:nvSpPr>
          <p:cNvPr id="3" name="Shape 1"/>
          <p:cNvSpPr/>
          <p:nvPr/>
        </p:nvSpPr>
        <p:spPr>
          <a:xfrm>
            <a:off x="793790" y="1867257"/>
            <a:ext cx="4228505" cy="2901672"/>
          </a:xfrm>
          <a:prstGeom prst="roundRect">
            <a:avLst>
              <a:gd name="adj" fmla="val 2586"/>
            </a:avLst>
          </a:prstGeom>
          <a:solidFill>
            <a:srgbClr val="DCEFDC"/>
          </a:solidFill>
          <a:ln w="7620">
            <a:solidFill>
              <a:srgbClr val="C2D5C2"/>
            </a:solidFill>
            <a:prstDash val="solid"/>
          </a:ln>
        </p:spPr>
      </p:sp>
      <p:sp>
        <p:nvSpPr>
          <p:cNvPr id="4" name="Shape 2"/>
          <p:cNvSpPr/>
          <p:nvPr/>
        </p:nvSpPr>
        <p:spPr>
          <a:xfrm>
            <a:off x="980003" y="2053471"/>
            <a:ext cx="535781" cy="535781"/>
          </a:xfrm>
          <a:prstGeom prst="roundRect">
            <a:avLst>
              <a:gd name="adj" fmla="val 17064968"/>
            </a:avLst>
          </a:prstGeom>
          <a:solidFill>
            <a:srgbClr val="6DBC6D"/>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27284" y="2200751"/>
            <a:ext cx="241102" cy="241102"/>
          </a:xfrm>
          <a:prstGeom prst="rect">
            <a:avLst/>
          </a:prstGeom>
        </p:spPr>
      </p:pic>
      <p:sp>
        <p:nvSpPr>
          <p:cNvPr id="6" name="Text 3"/>
          <p:cNvSpPr/>
          <p:nvPr/>
        </p:nvSpPr>
        <p:spPr>
          <a:xfrm>
            <a:off x="980003" y="2767846"/>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BM Plex Sans Bold" pitchFamily="34" charset="0"/>
                <a:ea typeface="IBM Plex Sans Bold" pitchFamily="34" charset="-122"/>
                <a:cs typeface="IBM Plex Sans Bold" pitchFamily="34" charset="-120"/>
              </a:rPr>
              <a:t>Modernization Hub</a:t>
            </a:r>
            <a:endParaRPr lang="en-US" sz="1750" dirty="0"/>
          </a:p>
        </p:txBody>
      </p:sp>
      <p:sp>
        <p:nvSpPr>
          <p:cNvPr id="7" name="Text 4"/>
          <p:cNvSpPr/>
          <p:nvPr/>
        </p:nvSpPr>
        <p:spPr>
          <a:xfrm>
            <a:off x="980003" y="3153966"/>
            <a:ext cx="3856077" cy="114300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BM Plex Sans" pitchFamily="34" charset="0"/>
                <a:ea typeface="IBM Plex Sans" pitchFamily="34" charset="-122"/>
                <a:cs typeface="IBM Plex Sans" pitchFamily="34" charset="-120"/>
              </a:rPr>
              <a:t>Automates the refactoring, standardization, and improvement of existing Terraform modules, patterns, and platform artifacts. Eliminates drift, tribal knowledge, and manual cleanup.</a:t>
            </a:r>
            <a:endParaRPr lang="en-US" sz="1400" dirty="0"/>
          </a:p>
        </p:txBody>
      </p:sp>
      <p:sp>
        <p:nvSpPr>
          <p:cNvPr id="8" name="Shape 5"/>
          <p:cNvSpPr/>
          <p:nvPr/>
        </p:nvSpPr>
        <p:spPr>
          <a:xfrm>
            <a:off x="5200888" y="1867257"/>
            <a:ext cx="4228505" cy="2901672"/>
          </a:xfrm>
          <a:prstGeom prst="roundRect">
            <a:avLst>
              <a:gd name="adj" fmla="val 2586"/>
            </a:avLst>
          </a:prstGeom>
          <a:solidFill>
            <a:srgbClr val="DCEFDC"/>
          </a:solidFill>
          <a:ln w="7620">
            <a:solidFill>
              <a:srgbClr val="C2D5C2"/>
            </a:solidFill>
            <a:prstDash val="solid"/>
          </a:ln>
        </p:spPr>
      </p:sp>
      <p:sp>
        <p:nvSpPr>
          <p:cNvPr id="9" name="Shape 6"/>
          <p:cNvSpPr/>
          <p:nvPr/>
        </p:nvSpPr>
        <p:spPr>
          <a:xfrm>
            <a:off x="5387102" y="2053471"/>
            <a:ext cx="535781" cy="535781"/>
          </a:xfrm>
          <a:prstGeom prst="roundRect">
            <a:avLst>
              <a:gd name="adj" fmla="val 17064968"/>
            </a:avLst>
          </a:prstGeom>
          <a:solidFill>
            <a:srgbClr val="6DBC6D"/>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4382" y="2200751"/>
            <a:ext cx="241102" cy="241102"/>
          </a:xfrm>
          <a:prstGeom prst="rect">
            <a:avLst/>
          </a:prstGeom>
        </p:spPr>
      </p:pic>
      <p:sp>
        <p:nvSpPr>
          <p:cNvPr id="11" name="Text 7"/>
          <p:cNvSpPr/>
          <p:nvPr/>
        </p:nvSpPr>
        <p:spPr>
          <a:xfrm>
            <a:off x="5387102" y="2767846"/>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BM Plex Sans Bold" pitchFamily="34" charset="0"/>
                <a:ea typeface="IBM Plex Sans Bold" pitchFamily="34" charset="-122"/>
                <a:cs typeface="IBM Plex Sans Bold" pitchFamily="34" charset="-120"/>
              </a:rPr>
              <a:t>Deployment Advisor</a:t>
            </a:r>
            <a:endParaRPr lang="en-US" sz="1750" dirty="0"/>
          </a:p>
        </p:txBody>
      </p:sp>
      <p:sp>
        <p:nvSpPr>
          <p:cNvPr id="12" name="Text 8"/>
          <p:cNvSpPr/>
          <p:nvPr/>
        </p:nvSpPr>
        <p:spPr>
          <a:xfrm>
            <a:off x="5387102" y="3153966"/>
            <a:ext cx="3856077" cy="142875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BM Plex Sans" pitchFamily="34" charset="0"/>
                <a:ea typeface="IBM Plex Sans" pitchFamily="34" charset="-122"/>
                <a:cs typeface="IBM Plex Sans" pitchFamily="34" charset="-120"/>
              </a:rPr>
              <a:t>Evaluates application designs and provides guidance on cloud/on-prem placement, service selection, and configuration alignment based on technical requirements, constraints, and cost considerations.</a:t>
            </a:r>
            <a:endParaRPr lang="en-US" sz="1400" dirty="0"/>
          </a:p>
        </p:txBody>
      </p:sp>
      <p:sp>
        <p:nvSpPr>
          <p:cNvPr id="13" name="Shape 9"/>
          <p:cNvSpPr/>
          <p:nvPr/>
        </p:nvSpPr>
        <p:spPr>
          <a:xfrm>
            <a:off x="9607987" y="1867257"/>
            <a:ext cx="4228505" cy="2901672"/>
          </a:xfrm>
          <a:prstGeom prst="roundRect">
            <a:avLst>
              <a:gd name="adj" fmla="val 2586"/>
            </a:avLst>
          </a:prstGeom>
          <a:solidFill>
            <a:srgbClr val="DCEFDC"/>
          </a:solidFill>
          <a:ln w="7620">
            <a:solidFill>
              <a:srgbClr val="C2D5C2"/>
            </a:solidFill>
            <a:prstDash val="solid"/>
          </a:ln>
        </p:spPr>
      </p:sp>
      <p:sp>
        <p:nvSpPr>
          <p:cNvPr id="14" name="Shape 10"/>
          <p:cNvSpPr/>
          <p:nvPr/>
        </p:nvSpPr>
        <p:spPr>
          <a:xfrm>
            <a:off x="9794200" y="2053471"/>
            <a:ext cx="535781" cy="535781"/>
          </a:xfrm>
          <a:prstGeom prst="roundRect">
            <a:avLst>
              <a:gd name="adj" fmla="val 17064968"/>
            </a:avLst>
          </a:prstGeom>
          <a:solidFill>
            <a:srgbClr val="6DBC6D"/>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1481" y="2200751"/>
            <a:ext cx="241102" cy="241102"/>
          </a:xfrm>
          <a:prstGeom prst="rect">
            <a:avLst/>
          </a:prstGeom>
        </p:spPr>
      </p:pic>
      <p:sp>
        <p:nvSpPr>
          <p:cNvPr id="16" name="Text 11"/>
          <p:cNvSpPr/>
          <p:nvPr/>
        </p:nvSpPr>
        <p:spPr>
          <a:xfrm>
            <a:off x="9794200" y="2767846"/>
            <a:ext cx="3137773" cy="278963"/>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BM Plex Sans Bold" pitchFamily="34" charset="0"/>
                <a:ea typeface="IBM Plex Sans Bold" pitchFamily="34" charset="-122"/>
                <a:cs typeface="IBM Plex Sans Bold" pitchFamily="34" charset="-120"/>
              </a:rPr>
              <a:t>Migration Blueprint Generator</a:t>
            </a:r>
            <a:endParaRPr lang="en-US" sz="1750" dirty="0"/>
          </a:p>
        </p:txBody>
      </p:sp>
      <p:sp>
        <p:nvSpPr>
          <p:cNvPr id="17" name="Text 12"/>
          <p:cNvSpPr/>
          <p:nvPr/>
        </p:nvSpPr>
        <p:spPr>
          <a:xfrm>
            <a:off x="9794200" y="3153966"/>
            <a:ext cx="3856077" cy="114300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BM Plex Sans" pitchFamily="34" charset="0"/>
                <a:ea typeface="IBM Plex Sans" pitchFamily="34" charset="-122"/>
                <a:cs typeface="IBM Plex Sans" pitchFamily="34" charset="-120"/>
              </a:rPr>
              <a:t>Generates clear, prescriptive migration plans, Terraform layouts, dependency maps, and architectural blueprints to help teams transition from on-prem to cloud or modernized patterns.</a:t>
            </a:r>
            <a:endParaRPr lang="en-US" sz="1400" dirty="0"/>
          </a:p>
        </p:txBody>
      </p:sp>
      <p:sp>
        <p:nvSpPr>
          <p:cNvPr id="18" name="Shape 13"/>
          <p:cNvSpPr/>
          <p:nvPr/>
        </p:nvSpPr>
        <p:spPr>
          <a:xfrm>
            <a:off x="793790" y="4947523"/>
            <a:ext cx="6431994" cy="2330172"/>
          </a:xfrm>
          <a:prstGeom prst="roundRect">
            <a:avLst>
              <a:gd name="adj" fmla="val 3220"/>
            </a:avLst>
          </a:prstGeom>
          <a:solidFill>
            <a:srgbClr val="DCEFDC"/>
          </a:solidFill>
          <a:ln w="7620">
            <a:solidFill>
              <a:srgbClr val="C2D5C2"/>
            </a:solidFill>
            <a:prstDash val="solid"/>
          </a:ln>
        </p:spPr>
      </p:sp>
      <p:sp>
        <p:nvSpPr>
          <p:cNvPr id="19" name="Shape 14"/>
          <p:cNvSpPr/>
          <p:nvPr/>
        </p:nvSpPr>
        <p:spPr>
          <a:xfrm>
            <a:off x="980003" y="5133737"/>
            <a:ext cx="535781" cy="535781"/>
          </a:xfrm>
          <a:prstGeom prst="roundRect">
            <a:avLst>
              <a:gd name="adj" fmla="val 17064968"/>
            </a:avLst>
          </a:prstGeom>
          <a:solidFill>
            <a:srgbClr val="6DBC6D"/>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7284" y="5281017"/>
            <a:ext cx="241102" cy="241102"/>
          </a:xfrm>
          <a:prstGeom prst="rect">
            <a:avLst/>
          </a:prstGeom>
        </p:spPr>
      </p:pic>
      <p:sp>
        <p:nvSpPr>
          <p:cNvPr id="21" name="Text 15"/>
          <p:cNvSpPr/>
          <p:nvPr/>
        </p:nvSpPr>
        <p:spPr>
          <a:xfrm>
            <a:off x="980003" y="5848112"/>
            <a:ext cx="2768084" cy="278963"/>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BM Plex Sans Bold" pitchFamily="34" charset="0"/>
                <a:ea typeface="IBM Plex Sans Bold" pitchFamily="34" charset="-122"/>
                <a:cs typeface="IBM Plex Sans Bold" pitchFamily="34" charset="-120"/>
              </a:rPr>
              <a:t>Compatibility &amp; Alignment</a:t>
            </a:r>
            <a:endParaRPr lang="en-US" sz="1750" dirty="0"/>
          </a:p>
        </p:txBody>
      </p:sp>
      <p:sp>
        <p:nvSpPr>
          <p:cNvPr id="22" name="Text 16"/>
          <p:cNvSpPr/>
          <p:nvPr/>
        </p:nvSpPr>
        <p:spPr>
          <a:xfrm>
            <a:off x="980003" y="6234232"/>
            <a:ext cx="6059567" cy="85725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BM Plex Sans" pitchFamily="34" charset="0"/>
                <a:ea typeface="IBM Plex Sans" pitchFamily="34" charset="-122"/>
                <a:cs typeface="IBM Plex Sans" pitchFamily="34" charset="-120"/>
              </a:rPr>
              <a:t>Validates designs against TD platform rules, constraints, STIGs, Terraform coverage, and integration patterns. Identifies missing automation, conflicts, and risks early in the onboarding process.</a:t>
            </a:r>
            <a:endParaRPr lang="en-US" sz="1400" dirty="0"/>
          </a:p>
        </p:txBody>
      </p:sp>
      <p:sp>
        <p:nvSpPr>
          <p:cNvPr id="23" name="Shape 17"/>
          <p:cNvSpPr/>
          <p:nvPr/>
        </p:nvSpPr>
        <p:spPr>
          <a:xfrm>
            <a:off x="7404378" y="4947523"/>
            <a:ext cx="6432113" cy="2330172"/>
          </a:xfrm>
          <a:prstGeom prst="roundRect">
            <a:avLst>
              <a:gd name="adj" fmla="val 3220"/>
            </a:avLst>
          </a:prstGeom>
          <a:solidFill>
            <a:srgbClr val="DCEFDC"/>
          </a:solidFill>
          <a:ln w="7620">
            <a:solidFill>
              <a:srgbClr val="C2D5C2"/>
            </a:solidFill>
            <a:prstDash val="solid"/>
          </a:ln>
        </p:spPr>
      </p:sp>
      <p:sp>
        <p:nvSpPr>
          <p:cNvPr id="24" name="Shape 18"/>
          <p:cNvSpPr/>
          <p:nvPr/>
        </p:nvSpPr>
        <p:spPr>
          <a:xfrm>
            <a:off x="7590592" y="5133737"/>
            <a:ext cx="535781" cy="535781"/>
          </a:xfrm>
          <a:prstGeom prst="roundRect">
            <a:avLst>
              <a:gd name="adj" fmla="val 17064968"/>
            </a:avLst>
          </a:prstGeom>
          <a:solidFill>
            <a:srgbClr val="6DBC6D"/>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7872" y="5281017"/>
            <a:ext cx="241102" cy="241102"/>
          </a:xfrm>
          <a:prstGeom prst="rect">
            <a:avLst/>
          </a:prstGeom>
        </p:spPr>
      </p:pic>
      <p:sp>
        <p:nvSpPr>
          <p:cNvPr id="26" name="Text 19"/>
          <p:cNvSpPr/>
          <p:nvPr/>
        </p:nvSpPr>
        <p:spPr>
          <a:xfrm>
            <a:off x="7590592" y="5848112"/>
            <a:ext cx="3497580" cy="278963"/>
          </a:xfrm>
          <a:prstGeom prst="rect">
            <a:avLst/>
          </a:prstGeom>
          <a:noFill/>
          <a:ln/>
        </p:spPr>
        <p:txBody>
          <a:bodyPr wrap="none" lIns="0" tIns="0" rIns="0" bIns="0" rtlCol="0" anchor="t"/>
          <a:lstStyle/>
          <a:p>
            <a:pPr algn="l" indent="0" marL="0">
              <a:lnSpc>
                <a:spcPts val="2150"/>
              </a:lnSpc>
              <a:buNone/>
            </a:pPr>
            <a:r>
              <a:rPr lang="en-US" sz="1750" b="1" dirty="0">
                <a:solidFill>
                  <a:srgbClr val="000000"/>
                </a:solidFill>
                <a:latin typeface="IBM Plex Sans Bold" pitchFamily="34" charset="0"/>
                <a:ea typeface="IBM Plex Sans Bold" pitchFamily="34" charset="-122"/>
                <a:cs typeface="IBM Plex Sans Bold" pitchFamily="34" charset="-120"/>
              </a:rPr>
              <a:t>Autonomous Quality &amp; Assurance</a:t>
            </a:r>
            <a:endParaRPr lang="en-US" sz="1750" dirty="0"/>
          </a:p>
        </p:txBody>
      </p:sp>
      <p:sp>
        <p:nvSpPr>
          <p:cNvPr id="27" name="Text 20"/>
          <p:cNvSpPr/>
          <p:nvPr/>
        </p:nvSpPr>
        <p:spPr>
          <a:xfrm>
            <a:off x="7590592" y="6234232"/>
            <a:ext cx="6059686" cy="85725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IBM Plex Sans" pitchFamily="34" charset="0"/>
                <a:ea typeface="IBM Plex Sans" pitchFamily="34" charset="-122"/>
                <a:cs typeface="IBM Plex Sans" pitchFamily="34" charset="-120"/>
              </a:rPr>
              <a:t>Agent-driven validation that executes tests, runs sandbox Terraform applies, verifies resources, and produces audit-ready evidence. Ensures modules and designs are correct, safe, and compliant before deployment.</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5088"/>
            <a:ext cx="6035873" cy="496133"/>
          </a:xfrm>
          <a:prstGeom prst="rect">
            <a:avLst/>
          </a:prstGeom>
          <a:noFill/>
          <a:ln/>
        </p:spPr>
        <p:txBody>
          <a:bodyPr wrap="none" lIns="0" tIns="0" rIns="0" bIns="0" rtlCol="0" anchor="t"/>
          <a:lstStyle/>
          <a:p>
            <a:pPr algn="l" indent="0" marL="0">
              <a:lnSpc>
                <a:spcPts val="3900"/>
              </a:lnSpc>
              <a:buNone/>
            </a:pPr>
            <a:r>
              <a:rPr lang="en-US" sz="3100" b="1" dirty="0">
                <a:solidFill>
                  <a:srgbClr val="00991F"/>
                </a:solidFill>
                <a:latin typeface="IBM Plex Sans Bold" pitchFamily="34" charset="0"/>
                <a:ea typeface="IBM Plex Sans Bold" pitchFamily="34" charset="-122"/>
                <a:cs typeface="IBM Plex Sans Bold" pitchFamily="34" charset="-120"/>
              </a:rPr>
              <a:t>How the Five Pillars Fit Together</a:t>
            </a:r>
            <a:endParaRPr lang="en-US" sz="3100" dirty="0"/>
          </a:p>
        </p:txBody>
      </p:sp>
      <p:sp>
        <p:nvSpPr>
          <p:cNvPr id="3" name="Text 1"/>
          <p:cNvSpPr/>
          <p:nvPr/>
        </p:nvSpPr>
        <p:spPr>
          <a:xfrm>
            <a:off x="793790" y="159805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These pillars form the </a:t>
            </a:r>
            <a:pPr algn="l" indent="0" marL="0">
              <a:lnSpc>
                <a:spcPts val="2500"/>
              </a:lnSpc>
              <a:buNone/>
            </a:pPr>
            <a:r>
              <a:rPr lang="en-US" sz="1550" b="1" dirty="0">
                <a:solidFill>
                  <a:srgbClr val="000000"/>
                </a:solidFill>
                <a:latin typeface="IBM Plex Sans" pitchFamily="34" charset="0"/>
                <a:ea typeface="IBM Plex Sans" pitchFamily="34" charset="-122"/>
                <a:cs typeface="IBM Plex Sans" pitchFamily="34" charset="-120"/>
              </a:rPr>
              <a:t>consumable capabilities</a:t>
            </a:r>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 exposed to TD engineering teams.</a:t>
            </a:r>
            <a:endParaRPr lang="en-US" sz="1550" dirty="0"/>
          </a:p>
        </p:txBody>
      </p:sp>
      <p:pic>
        <p:nvPicPr>
          <p:cNvPr id="4" name="Image 0" descr="preencoded.png">    </p:cNvPr>
          <p:cNvPicPr>
            <a:picLocks noChangeAspect="1"/>
          </p:cNvPicPr>
          <p:nvPr/>
        </p:nvPicPr>
        <p:blipFill>
          <a:blip r:embed="rId1"/>
          <a:stretch>
            <a:fillRect/>
          </a:stretch>
        </p:blipFill>
        <p:spPr>
          <a:xfrm>
            <a:off x="861893" y="2138839"/>
            <a:ext cx="12906613" cy="5385673"/>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4904" y="4968659"/>
            <a:ext cx="482984" cy="482984"/>
          </a:xfrm>
          <a:prstGeom prst="rect">
            <a:avLst/>
          </a:prstGeom>
        </p:spPr>
      </p:pic>
      <p:sp>
        <p:nvSpPr>
          <p:cNvPr id="6" name="Text 2"/>
          <p:cNvSpPr/>
          <p:nvPr/>
        </p:nvSpPr>
        <p:spPr>
          <a:xfrm>
            <a:off x="8430948" y="2387040"/>
            <a:ext cx="3139598" cy="366823"/>
          </a:xfrm>
          <a:prstGeom prst="rect">
            <a:avLst/>
          </a:prstGeom>
          <a:noFill/>
          <a:ln/>
        </p:spPr>
        <p:txBody>
          <a:bodyPr wrap="none" lIns="0" tIns="0" rIns="0" bIns="0" rtlCol="0" anchor="t"/>
          <a:lstStyle/>
          <a:p>
            <a:pPr algn="l" indent="0" marL="0">
              <a:lnSpc>
                <a:spcPts val="1650"/>
              </a:lnSpc>
              <a:buNone/>
            </a:pPr>
            <a:r>
              <a:rPr lang="en-US" sz="1350" b="1" dirty="0">
                <a:solidFill>
                  <a:srgbClr val="00991F"/>
                </a:solidFill>
                <a:latin typeface="IBM Plex Sans Bold" pitchFamily="34" charset="0"/>
                <a:ea typeface="IBM Plex Sans Bold" pitchFamily="34" charset="-122"/>
                <a:cs typeface="IBM Plex Sans Bold" pitchFamily="34" charset="-120"/>
              </a:rPr>
              <a:t>Generative Foundation</a:t>
            </a:r>
            <a:endParaRPr lang="en-US" sz="1350" dirty="0"/>
          </a:p>
        </p:txBody>
      </p:sp>
      <p:sp>
        <p:nvSpPr>
          <p:cNvPr id="7" name="Text 3"/>
          <p:cNvSpPr/>
          <p:nvPr/>
        </p:nvSpPr>
        <p:spPr>
          <a:xfrm>
            <a:off x="8430948" y="2858203"/>
            <a:ext cx="5030367" cy="293459"/>
          </a:xfrm>
          <a:prstGeom prst="rect">
            <a:avLst/>
          </a:prstGeom>
          <a:noFill/>
          <a:ln/>
        </p:spPr>
        <p:txBody>
          <a:bodyPr wrap="none" lIns="0" tIns="0" rIns="0" bIns="0" rtlCol="0" anchor="t"/>
          <a:lstStyle/>
          <a:p>
            <a:pPr algn="l"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Feeds the Modernization Hub</a:t>
            </a:r>
            <a:endParaRPr lang="en-US" sz="10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0888" y="4968659"/>
            <a:ext cx="482984" cy="482984"/>
          </a:xfrm>
          <a:prstGeom prst="rect">
            <a:avLst/>
          </a:prstGeom>
        </p:spPr>
      </p:pic>
      <p:sp>
        <p:nvSpPr>
          <p:cNvPr id="9" name="Text 4"/>
          <p:cNvSpPr/>
          <p:nvPr/>
        </p:nvSpPr>
        <p:spPr>
          <a:xfrm>
            <a:off x="8431151" y="4139639"/>
            <a:ext cx="2934585" cy="366823"/>
          </a:xfrm>
          <a:prstGeom prst="rect">
            <a:avLst/>
          </a:prstGeom>
          <a:noFill/>
          <a:ln/>
        </p:spPr>
        <p:txBody>
          <a:bodyPr wrap="none" lIns="0" tIns="0" rIns="0" bIns="0" rtlCol="0" anchor="t"/>
          <a:lstStyle/>
          <a:p>
            <a:pPr algn="l" indent="0" marL="0">
              <a:lnSpc>
                <a:spcPts val="1650"/>
              </a:lnSpc>
              <a:buNone/>
            </a:pPr>
            <a:r>
              <a:rPr lang="en-US" sz="1350" b="1" dirty="0">
                <a:solidFill>
                  <a:srgbClr val="00991F"/>
                </a:solidFill>
                <a:latin typeface="IBM Plex Sans Bold" pitchFamily="34" charset="0"/>
                <a:ea typeface="IBM Plex Sans Bold" pitchFamily="34" charset="-122"/>
                <a:cs typeface="IBM Plex Sans Bold" pitchFamily="34" charset="-120"/>
              </a:rPr>
              <a:t>Platform Intelligence</a:t>
            </a:r>
            <a:endParaRPr lang="en-US" sz="1350" dirty="0"/>
          </a:p>
        </p:txBody>
      </p:sp>
      <p:sp>
        <p:nvSpPr>
          <p:cNvPr id="10" name="Text 5"/>
          <p:cNvSpPr/>
          <p:nvPr/>
        </p:nvSpPr>
        <p:spPr>
          <a:xfrm>
            <a:off x="8431151" y="4610803"/>
            <a:ext cx="5030367" cy="293459"/>
          </a:xfrm>
          <a:prstGeom prst="rect">
            <a:avLst/>
          </a:prstGeom>
          <a:noFill/>
          <a:ln/>
        </p:spPr>
        <p:txBody>
          <a:bodyPr wrap="none" lIns="0" tIns="0" rIns="0" bIns="0" rtlCol="0" anchor="t"/>
          <a:lstStyle/>
          <a:p>
            <a:pPr algn="l"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Drives Deployment, Migration, Compatibility</a:t>
            </a:r>
            <a:endParaRPr lang="en-US" sz="10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3829" y="4968659"/>
            <a:ext cx="482984" cy="482984"/>
          </a:xfrm>
          <a:prstGeom prst="rect">
            <a:avLst/>
          </a:prstGeom>
        </p:spPr>
      </p:pic>
      <p:sp>
        <p:nvSpPr>
          <p:cNvPr id="12" name="Text 6"/>
          <p:cNvSpPr/>
          <p:nvPr/>
        </p:nvSpPr>
        <p:spPr>
          <a:xfrm>
            <a:off x="8431151" y="5947465"/>
            <a:ext cx="2934585" cy="366823"/>
          </a:xfrm>
          <a:prstGeom prst="rect">
            <a:avLst/>
          </a:prstGeom>
          <a:noFill/>
          <a:ln/>
        </p:spPr>
        <p:txBody>
          <a:bodyPr wrap="none" lIns="0" tIns="0" rIns="0" bIns="0" rtlCol="0" anchor="t"/>
          <a:lstStyle/>
          <a:p>
            <a:pPr algn="l" indent="0" marL="0">
              <a:lnSpc>
                <a:spcPts val="1650"/>
              </a:lnSpc>
              <a:buNone/>
            </a:pPr>
            <a:r>
              <a:rPr lang="en-US" sz="1350" b="1" dirty="0">
                <a:solidFill>
                  <a:srgbClr val="00991F"/>
                </a:solidFill>
                <a:latin typeface="IBM Plex Sans Bold" pitchFamily="34" charset="0"/>
                <a:ea typeface="IBM Plex Sans Bold" pitchFamily="34" charset="-122"/>
                <a:cs typeface="IBM Plex Sans Bold" pitchFamily="34" charset="-120"/>
              </a:rPr>
              <a:t>Autonomous Agent</a:t>
            </a:r>
            <a:endParaRPr lang="en-US" sz="1350" dirty="0"/>
          </a:p>
        </p:txBody>
      </p:sp>
      <p:sp>
        <p:nvSpPr>
          <p:cNvPr id="13" name="Text 7"/>
          <p:cNvSpPr/>
          <p:nvPr/>
        </p:nvSpPr>
        <p:spPr>
          <a:xfrm>
            <a:off x="8431151" y="6418629"/>
            <a:ext cx="5030367" cy="293458"/>
          </a:xfrm>
          <a:prstGeom prst="rect">
            <a:avLst/>
          </a:prstGeom>
          <a:noFill/>
          <a:ln/>
        </p:spPr>
        <p:txBody>
          <a:bodyPr wrap="none" lIns="0" tIns="0" rIns="0" bIns="0" rtlCol="0" anchor="t"/>
          <a:lstStyle/>
          <a:p>
            <a:pPr algn="l" indent="0" marL="0">
              <a:lnSpc>
                <a:spcPts val="1350"/>
              </a:lnSpc>
              <a:buNone/>
            </a:pPr>
            <a:r>
              <a:rPr lang="en-US" sz="1050" dirty="0">
                <a:solidFill>
                  <a:srgbClr val="000000"/>
                </a:solidFill>
                <a:latin typeface="IBM Plex Sans" pitchFamily="34" charset="0"/>
                <a:ea typeface="IBM Plex Sans" pitchFamily="34" charset="-122"/>
                <a:cs typeface="IBM Plex Sans" pitchFamily="34" charset="-120"/>
              </a:rPr>
              <a:t>Enables Quality &amp; Assurance</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2025-12-04T13:07:27Z</dcterms:created>
  <dcterms:modified xsi:type="dcterms:W3CDTF">2025-12-04T13:07:27Z</dcterms:modified>
</cp:coreProperties>
</file>